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8" r:id="rId2"/>
    <p:sldId id="390" r:id="rId3"/>
    <p:sldId id="392" r:id="rId4"/>
    <p:sldId id="391" r:id="rId5"/>
    <p:sldId id="411" r:id="rId6"/>
    <p:sldId id="261" r:id="rId7"/>
    <p:sldId id="394" r:id="rId8"/>
    <p:sldId id="410" r:id="rId9"/>
    <p:sldId id="413" r:id="rId10"/>
    <p:sldId id="265" r:id="rId11"/>
    <p:sldId id="266" r:id="rId12"/>
    <p:sldId id="415" r:id="rId13"/>
    <p:sldId id="419" r:id="rId14"/>
    <p:sldId id="395" r:id="rId15"/>
    <p:sldId id="396" r:id="rId16"/>
    <p:sldId id="397" r:id="rId17"/>
    <p:sldId id="423" r:id="rId18"/>
    <p:sldId id="398" r:id="rId19"/>
    <p:sldId id="399" r:id="rId20"/>
    <p:sldId id="443" r:id="rId21"/>
    <p:sldId id="400" r:id="rId22"/>
    <p:sldId id="401" r:id="rId23"/>
    <p:sldId id="402" r:id="rId24"/>
    <p:sldId id="403" r:id="rId25"/>
    <p:sldId id="433" r:id="rId26"/>
    <p:sldId id="404" r:id="rId27"/>
    <p:sldId id="405" r:id="rId28"/>
    <p:sldId id="444" r:id="rId29"/>
    <p:sldId id="406" r:id="rId30"/>
    <p:sldId id="407" r:id="rId31"/>
    <p:sldId id="445" r:id="rId32"/>
    <p:sldId id="408" r:id="rId33"/>
    <p:sldId id="409"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4C119E-4E33-F6E6-F165-D7FF7DD4CEA9}" v="7" dt="2022-10-17T13:51:07.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7AEF0E-3260-4FB7-9EFD-46EE99892D8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AFD35C0-2B94-433A-A808-33FA250100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02319AB-AD0D-44A8-9664-43FCB0485B67}"/>
              </a:ext>
            </a:extLst>
          </p:cNvPr>
          <p:cNvSpPr>
            <a:spLocks noGrp="1"/>
          </p:cNvSpPr>
          <p:nvPr>
            <p:ph type="dt" sz="half" idx="10"/>
          </p:nvPr>
        </p:nvSpPr>
        <p:spPr/>
        <p:txBody>
          <a:bodyPr/>
          <a:lstStyle/>
          <a:p>
            <a:fld id="{031D488C-5B4D-46BB-AD3E-ADA72F23FF5D}" type="datetimeFigureOut">
              <a:rPr lang="it-IT" smtClean="0"/>
              <a:t>17/10/2022</a:t>
            </a:fld>
            <a:endParaRPr lang="it-IT"/>
          </a:p>
        </p:txBody>
      </p:sp>
      <p:sp>
        <p:nvSpPr>
          <p:cNvPr id="5" name="Segnaposto piè di pagina 4">
            <a:extLst>
              <a:ext uri="{FF2B5EF4-FFF2-40B4-BE49-F238E27FC236}">
                <a16:creationId xmlns:a16="http://schemas.microsoft.com/office/drawing/2014/main" id="{D6A1F3BE-2BD0-4ECC-AF32-06BC7E3FA0A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044D1A3-50AA-49D3-96CB-C2B4ED926532}"/>
              </a:ext>
            </a:extLst>
          </p:cNvPr>
          <p:cNvSpPr>
            <a:spLocks noGrp="1"/>
          </p:cNvSpPr>
          <p:nvPr>
            <p:ph type="sldNum" sz="quarter" idx="12"/>
          </p:nvPr>
        </p:nvSpPr>
        <p:spPr/>
        <p:txBody>
          <a:bodyPr/>
          <a:lstStyle/>
          <a:p>
            <a:fld id="{78240F94-E9CB-4DEF-BF72-B55E43FE56C9}" type="slidenum">
              <a:rPr lang="it-IT" smtClean="0"/>
              <a:t>‹N›</a:t>
            </a:fld>
            <a:endParaRPr lang="it-IT"/>
          </a:p>
        </p:txBody>
      </p:sp>
    </p:spTree>
    <p:extLst>
      <p:ext uri="{BB962C8B-B14F-4D97-AF65-F5344CB8AC3E}">
        <p14:creationId xmlns:p14="http://schemas.microsoft.com/office/powerpoint/2010/main" val="3532356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3A626E-DE27-480C-8EDE-692F0BE00B4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791195B-7AF0-457F-815A-6C376E6ADC19}"/>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FE0029B-B580-4E9F-8318-884B100DFA69}"/>
              </a:ext>
            </a:extLst>
          </p:cNvPr>
          <p:cNvSpPr>
            <a:spLocks noGrp="1"/>
          </p:cNvSpPr>
          <p:nvPr>
            <p:ph type="dt" sz="half" idx="10"/>
          </p:nvPr>
        </p:nvSpPr>
        <p:spPr/>
        <p:txBody>
          <a:bodyPr/>
          <a:lstStyle/>
          <a:p>
            <a:fld id="{031D488C-5B4D-46BB-AD3E-ADA72F23FF5D}" type="datetimeFigureOut">
              <a:rPr lang="it-IT" smtClean="0"/>
              <a:t>17/10/2022</a:t>
            </a:fld>
            <a:endParaRPr lang="it-IT"/>
          </a:p>
        </p:txBody>
      </p:sp>
      <p:sp>
        <p:nvSpPr>
          <p:cNvPr id="5" name="Segnaposto piè di pagina 4">
            <a:extLst>
              <a:ext uri="{FF2B5EF4-FFF2-40B4-BE49-F238E27FC236}">
                <a16:creationId xmlns:a16="http://schemas.microsoft.com/office/drawing/2014/main" id="{F01C6426-34C1-49F1-AE56-C82CDFE713A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B6027AE-759E-436E-BE19-32DCE5EE2445}"/>
              </a:ext>
            </a:extLst>
          </p:cNvPr>
          <p:cNvSpPr>
            <a:spLocks noGrp="1"/>
          </p:cNvSpPr>
          <p:nvPr>
            <p:ph type="sldNum" sz="quarter" idx="12"/>
          </p:nvPr>
        </p:nvSpPr>
        <p:spPr/>
        <p:txBody>
          <a:bodyPr/>
          <a:lstStyle/>
          <a:p>
            <a:fld id="{78240F94-E9CB-4DEF-BF72-B55E43FE56C9}" type="slidenum">
              <a:rPr lang="it-IT" smtClean="0"/>
              <a:t>‹N›</a:t>
            </a:fld>
            <a:endParaRPr lang="it-IT"/>
          </a:p>
        </p:txBody>
      </p:sp>
    </p:spTree>
    <p:extLst>
      <p:ext uri="{BB962C8B-B14F-4D97-AF65-F5344CB8AC3E}">
        <p14:creationId xmlns:p14="http://schemas.microsoft.com/office/powerpoint/2010/main" val="263990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BFCFEC0-0462-4291-86A6-E28B34C515F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C77C211-5DEE-4ADA-9B26-47375FE29E1F}"/>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3F645BF-0200-4263-A1CA-E36A32067F3B}"/>
              </a:ext>
            </a:extLst>
          </p:cNvPr>
          <p:cNvSpPr>
            <a:spLocks noGrp="1"/>
          </p:cNvSpPr>
          <p:nvPr>
            <p:ph type="dt" sz="half" idx="10"/>
          </p:nvPr>
        </p:nvSpPr>
        <p:spPr/>
        <p:txBody>
          <a:bodyPr/>
          <a:lstStyle/>
          <a:p>
            <a:fld id="{031D488C-5B4D-46BB-AD3E-ADA72F23FF5D}" type="datetimeFigureOut">
              <a:rPr lang="it-IT" smtClean="0"/>
              <a:t>17/10/2022</a:t>
            </a:fld>
            <a:endParaRPr lang="it-IT"/>
          </a:p>
        </p:txBody>
      </p:sp>
      <p:sp>
        <p:nvSpPr>
          <p:cNvPr id="5" name="Segnaposto piè di pagina 4">
            <a:extLst>
              <a:ext uri="{FF2B5EF4-FFF2-40B4-BE49-F238E27FC236}">
                <a16:creationId xmlns:a16="http://schemas.microsoft.com/office/drawing/2014/main" id="{50A93B3B-4FF3-423B-94E8-037556C159B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12A19EE-4661-4BB3-B1BC-6253C8F2A111}"/>
              </a:ext>
            </a:extLst>
          </p:cNvPr>
          <p:cNvSpPr>
            <a:spLocks noGrp="1"/>
          </p:cNvSpPr>
          <p:nvPr>
            <p:ph type="sldNum" sz="quarter" idx="12"/>
          </p:nvPr>
        </p:nvSpPr>
        <p:spPr/>
        <p:txBody>
          <a:bodyPr/>
          <a:lstStyle/>
          <a:p>
            <a:fld id="{78240F94-E9CB-4DEF-BF72-B55E43FE56C9}" type="slidenum">
              <a:rPr lang="it-IT" smtClean="0"/>
              <a:t>‹N›</a:t>
            </a:fld>
            <a:endParaRPr lang="it-IT"/>
          </a:p>
        </p:txBody>
      </p:sp>
    </p:spTree>
    <p:extLst>
      <p:ext uri="{BB962C8B-B14F-4D97-AF65-F5344CB8AC3E}">
        <p14:creationId xmlns:p14="http://schemas.microsoft.com/office/powerpoint/2010/main" val="315103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609600" y="6245225"/>
            <a:ext cx="2844800" cy="476250"/>
          </a:xfrm>
        </p:spPr>
        <p:txBody>
          <a:bodyPr/>
          <a:lstStyle>
            <a:lvl1pPr>
              <a:defRPr/>
            </a:lvl1pPr>
          </a:lstStyle>
          <a:p>
            <a:endParaRPr lang="it-IT" altLang="it-IT"/>
          </a:p>
        </p:txBody>
      </p:sp>
      <p:sp>
        <p:nvSpPr>
          <p:cNvPr id="6" name="Segnaposto piè di pagina 5"/>
          <p:cNvSpPr>
            <a:spLocks noGrp="1"/>
          </p:cNvSpPr>
          <p:nvPr>
            <p:ph type="ftr" sz="quarter" idx="11"/>
          </p:nvPr>
        </p:nvSpPr>
        <p:spPr>
          <a:xfrm>
            <a:off x="4165600" y="6245225"/>
            <a:ext cx="3860800" cy="476250"/>
          </a:xfrm>
        </p:spPr>
        <p:txBody>
          <a:bodyPr/>
          <a:lstStyle>
            <a:lvl1pPr>
              <a:defRPr/>
            </a:lvl1pPr>
          </a:lstStyle>
          <a:p>
            <a:endParaRPr lang="it-IT" altLang="it-IT"/>
          </a:p>
        </p:txBody>
      </p:sp>
      <p:sp>
        <p:nvSpPr>
          <p:cNvPr id="7" name="Segnaposto numero diapositiva 6"/>
          <p:cNvSpPr>
            <a:spLocks noGrp="1"/>
          </p:cNvSpPr>
          <p:nvPr>
            <p:ph type="sldNum" sz="quarter" idx="12"/>
          </p:nvPr>
        </p:nvSpPr>
        <p:spPr>
          <a:xfrm>
            <a:off x="8737600" y="6245225"/>
            <a:ext cx="2844800" cy="476250"/>
          </a:xfrm>
        </p:spPr>
        <p:txBody>
          <a:bodyPr/>
          <a:lstStyle>
            <a:lvl1pPr>
              <a:defRPr/>
            </a:lvl1pPr>
          </a:lstStyle>
          <a:p>
            <a:fld id="{DB15124D-B8BF-48DE-843E-00A6A9F658F9}" type="slidenum">
              <a:rPr lang="it-IT" altLang="it-IT"/>
              <a:pPr/>
              <a:t>‹N›</a:t>
            </a:fld>
            <a:endParaRPr lang="it-IT" altLang="it-IT"/>
          </a:p>
        </p:txBody>
      </p:sp>
    </p:spTree>
    <p:extLst>
      <p:ext uri="{BB962C8B-B14F-4D97-AF65-F5344CB8AC3E}">
        <p14:creationId xmlns:p14="http://schemas.microsoft.com/office/powerpoint/2010/main" val="1616950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1122480"/>
            <a:ext cx="9143280" cy="2386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it-IT" sz="3200" b="0" strike="noStrike" spc="-1">
              <a:latin typeface="Arial"/>
            </a:endParaRPr>
          </a:p>
        </p:txBody>
      </p:sp>
    </p:spTree>
    <p:extLst>
      <p:ext uri="{BB962C8B-B14F-4D97-AF65-F5344CB8AC3E}">
        <p14:creationId xmlns:p14="http://schemas.microsoft.com/office/powerpoint/2010/main" val="3481945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914400" y="609600"/>
            <a:ext cx="103632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914400" y="1981200"/>
            <a:ext cx="508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981200"/>
            <a:ext cx="508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4114800"/>
            <a:ext cx="508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sz="half" idx="10"/>
          </p:nvPr>
        </p:nvSpPr>
        <p:spPr>
          <a:xfrm>
            <a:off x="914400" y="6248400"/>
            <a:ext cx="2540000" cy="457200"/>
          </a:xfrm>
        </p:spPr>
        <p:txBody>
          <a:bodyPr/>
          <a:lstStyle>
            <a:lvl1pPr>
              <a:defRPr/>
            </a:lvl1pPr>
          </a:lstStyle>
          <a:p>
            <a:endParaRPr lang="it-IT" altLang="it-IT"/>
          </a:p>
        </p:txBody>
      </p:sp>
      <p:sp>
        <p:nvSpPr>
          <p:cNvPr id="7" name="Segnaposto piè di pagina 6"/>
          <p:cNvSpPr>
            <a:spLocks noGrp="1"/>
          </p:cNvSpPr>
          <p:nvPr>
            <p:ph type="ftr" sz="quarter" idx="11"/>
          </p:nvPr>
        </p:nvSpPr>
        <p:spPr>
          <a:xfrm>
            <a:off x="4165600" y="6248400"/>
            <a:ext cx="3860800" cy="457200"/>
          </a:xfrm>
        </p:spPr>
        <p:txBody>
          <a:bodyPr/>
          <a:lstStyle>
            <a:lvl1pPr>
              <a:defRPr/>
            </a:lvl1pPr>
          </a:lstStyle>
          <a:p>
            <a:endParaRPr lang="it-IT" altLang="it-IT"/>
          </a:p>
        </p:txBody>
      </p:sp>
      <p:sp>
        <p:nvSpPr>
          <p:cNvPr id="8" name="Segnaposto numero diapositiva 7"/>
          <p:cNvSpPr>
            <a:spLocks noGrp="1"/>
          </p:cNvSpPr>
          <p:nvPr>
            <p:ph type="sldNum" sz="quarter" idx="12"/>
          </p:nvPr>
        </p:nvSpPr>
        <p:spPr>
          <a:xfrm>
            <a:off x="8737600" y="6248400"/>
            <a:ext cx="2540000" cy="457200"/>
          </a:xfrm>
        </p:spPr>
        <p:txBody>
          <a:bodyPr/>
          <a:lstStyle>
            <a:lvl1pPr>
              <a:defRPr/>
            </a:lvl1pPr>
          </a:lstStyle>
          <a:p>
            <a:fld id="{450648B3-D703-4E6D-82B6-DA157FDF18EB}" type="slidenum">
              <a:rPr lang="it-IT" altLang="it-IT"/>
              <a:pPr/>
              <a:t>‹N›</a:t>
            </a:fld>
            <a:endParaRPr lang="it-IT" altLang="it-IT"/>
          </a:p>
        </p:txBody>
      </p:sp>
    </p:spTree>
    <p:extLst>
      <p:ext uri="{BB962C8B-B14F-4D97-AF65-F5344CB8AC3E}">
        <p14:creationId xmlns:p14="http://schemas.microsoft.com/office/powerpoint/2010/main" val="1245371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9C5E52-C8F3-433E-8EC2-7808CC10769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74B084C-5DCC-4182-A091-14A80A93EEB3}"/>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D059C0E-DA45-45EE-B7FD-17843776BD83}"/>
              </a:ext>
            </a:extLst>
          </p:cNvPr>
          <p:cNvSpPr>
            <a:spLocks noGrp="1"/>
          </p:cNvSpPr>
          <p:nvPr>
            <p:ph type="dt" sz="half" idx="10"/>
          </p:nvPr>
        </p:nvSpPr>
        <p:spPr/>
        <p:txBody>
          <a:bodyPr/>
          <a:lstStyle/>
          <a:p>
            <a:fld id="{031D488C-5B4D-46BB-AD3E-ADA72F23FF5D}" type="datetimeFigureOut">
              <a:rPr lang="it-IT" smtClean="0"/>
              <a:t>17/10/2022</a:t>
            </a:fld>
            <a:endParaRPr lang="it-IT"/>
          </a:p>
        </p:txBody>
      </p:sp>
      <p:sp>
        <p:nvSpPr>
          <p:cNvPr id="5" name="Segnaposto piè di pagina 4">
            <a:extLst>
              <a:ext uri="{FF2B5EF4-FFF2-40B4-BE49-F238E27FC236}">
                <a16:creationId xmlns:a16="http://schemas.microsoft.com/office/drawing/2014/main" id="{9223FF12-E09C-40E3-8E4F-B0284F66DC0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629F494-86EE-4E13-A40D-876E8651BC2C}"/>
              </a:ext>
            </a:extLst>
          </p:cNvPr>
          <p:cNvSpPr>
            <a:spLocks noGrp="1"/>
          </p:cNvSpPr>
          <p:nvPr>
            <p:ph type="sldNum" sz="quarter" idx="12"/>
          </p:nvPr>
        </p:nvSpPr>
        <p:spPr/>
        <p:txBody>
          <a:bodyPr/>
          <a:lstStyle/>
          <a:p>
            <a:fld id="{78240F94-E9CB-4DEF-BF72-B55E43FE56C9}" type="slidenum">
              <a:rPr lang="it-IT" smtClean="0"/>
              <a:t>‹N›</a:t>
            </a:fld>
            <a:endParaRPr lang="it-IT"/>
          </a:p>
        </p:txBody>
      </p:sp>
    </p:spTree>
    <p:extLst>
      <p:ext uri="{BB962C8B-B14F-4D97-AF65-F5344CB8AC3E}">
        <p14:creationId xmlns:p14="http://schemas.microsoft.com/office/powerpoint/2010/main" val="256607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320F77-23DB-4DE9-9CEF-7E440848F62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6E3C6ED-30CD-4D09-A1D9-D611669015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8232CD85-33AC-45E0-A948-9A5FB5FAB366}"/>
              </a:ext>
            </a:extLst>
          </p:cNvPr>
          <p:cNvSpPr>
            <a:spLocks noGrp="1"/>
          </p:cNvSpPr>
          <p:nvPr>
            <p:ph type="dt" sz="half" idx="10"/>
          </p:nvPr>
        </p:nvSpPr>
        <p:spPr/>
        <p:txBody>
          <a:bodyPr/>
          <a:lstStyle/>
          <a:p>
            <a:fld id="{031D488C-5B4D-46BB-AD3E-ADA72F23FF5D}" type="datetimeFigureOut">
              <a:rPr lang="it-IT" smtClean="0"/>
              <a:t>17/10/2022</a:t>
            </a:fld>
            <a:endParaRPr lang="it-IT"/>
          </a:p>
        </p:txBody>
      </p:sp>
      <p:sp>
        <p:nvSpPr>
          <p:cNvPr id="5" name="Segnaposto piè di pagina 4">
            <a:extLst>
              <a:ext uri="{FF2B5EF4-FFF2-40B4-BE49-F238E27FC236}">
                <a16:creationId xmlns:a16="http://schemas.microsoft.com/office/drawing/2014/main" id="{E33860D4-943F-45D2-B9E9-0BD333654BD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66E9D99-CDB3-4791-B9C1-6B4F7DF0D2BC}"/>
              </a:ext>
            </a:extLst>
          </p:cNvPr>
          <p:cNvSpPr>
            <a:spLocks noGrp="1"/>
          </p:cNvSpPr>
          <p:nvPr>
            <p:ph type="sldNum" sz="quarter" idx="12"/>
          </p:nvPr>
        </p:nvSpPr>
        <p:spPr/>
        <p:txBody>
          <a:bodyPr/>
          <a:lstStyle/>
          <a:p>
            <a:fld id="{78240F94-E9CB-4DEF-BF72-B55E43FE56C9}" type="slidenum">
              <a:rPr lang="it-IT" smtClean="0"/>
              <a:t>‹N›</a:t>
            </a:fld>
            <a:endParaRPr lang="it-IT"/>
          </a:p>
        </p:txBody>
      </p:sp>
    </p:spTree>
    <p:extLst>
      <p:ext uri="{BB962C8B-B14F-4D97-AF65-F5344CB8AC3E}">
        <p14:creationId xmlns:p14="http://schemas.microsoft.com/office/powerpoint/2010/main" val="328275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DEAE01-F956-46E7-B502-320021420D3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AC39838-59F7-4223-9F2F-32702046E53D}"/>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E4FB2DC-E271-4B3A-A8F2-32F5CFC4BEB4}"/>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DB57813-08DA-4866-8D53-9FB6917A0C3B}"/>
              </a:ext>
            </a:extLst>
          </p:cNvPr>
          <p:cNvSpPr>
            <a:spLocks noGrp="1"/>
          </p:cNvSpPr>
          <p:nvPr>
            <p:ph type="dt" sz="half" idx="10"/>
          </p:nvPr>
        </p:nvSpPr>
        <p:spPr/>
        <p:txBody>
          <a:bodyPr/>
          <a:lstStyle/>
          <a:p>
            <a:fld id="{031D488C-5B4D-46BB-AD3E-ADA72F23FF5D}" type="datetimeFigureOut">
              <a:rPr lang="it-IT" smtClean="0"/>
              <a:t>17/10/2022</a:t>
            </a:fld>
            <a:endParaRPr lang="it-IT"/>
          </a:p>
        </p:txBody>
      </p:sp>
      <p:sp>
        <p:nvSpPr>
          <p:cNvPr id="6" name="Segnaposto piè di pagina 5">
            <a:extLst>
              <a:ext uri="{FF2B5EF4-FFF2-40B4-BE49-F238E27FC236}">
                <a16:creationId xmlns:a16="http://schemas.microsoft.com/office/drawing/2014/main" id="{0EA0A042-771C-42F7-8546-3BDFCC76DA6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78783DE-2CE7-4949-8546-9F44B72E307A}"/>
              </a:ext>
            </a:extLst>
          </p:cNvPr>
          <p:cNvSpPr>
            <a:spLocks noGrp="1"/>
          </p:cNvSpPr>
          <p:nvPr>
            <p:ph type="sldNum" sz="quarter" idx="12"/>
          </p:nvPr>
        </p:nvSpPr>
        <p:spPr/>
        <p:txBody>
          <a:bodyPr/>
          <a:lstStyle/>
          <a:p>
            <a:fld id="{78240F94-E9CB-4DEF-BF72-B55E43FE56C9}" type="slidenum">
              <a:rPr lang="it-IT" smtClean="0"/>
              <a:t>‹N›</a:t>
            </a:fld>
            <a:endParaRPr lang="it-IT"/>
          </a:p>
        </p:txBody>
      </p:sp>
    </p:spTree>
    <p:extLst>
      <p:ext uri="{BB962C8B-B14F-4D97-AF65-F5344CB8AC3E}">
        <p14:creationId xmlns:p14="http://schemas.microsoft.com/office/powerpoint/2010/main" val="325954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F46903-D35B-456C-A269-C87229DC8A0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7596039-DC1F-4E5B-B9B0-745F282747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E592A9CC-FFE6-42C0-B90D-9195E290A271}"/>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A861915-666F-4E05-B737-3962DE9D6E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37D9964F-5FC3-45A8-B2AB-742C25651980}"/>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0F643AE-AFC2-49D4-9A1E-284458FEFD51}"/>
              </a:ext>
            </a:extLst>
          </p:cNvPr>
          <p:cNvSpPr>
            <a:spLocks noGrp="1"/>
          </p:cNvSpPr>
          <p:nvPr>
            <p:ph type="dt" sz="half" idx="10"/>
          </p:nvPr>
        </p:nvSpPr>
        <p:spPr/>
        <p:txBody>
          <a:bodyPr/>
          <a:lstStyle/>
          <a:p>
            <a:fld id="{031D488C-5B4D-46BB-AD3E-ADA72F23FF5D}" type="datetimeFigureOut">
              <a:rPr lang="it-IT" smtClean="0"/>
              <a:t>17/10/2022</a:t>
            </a:fld>
            <a:endParaRPr lang="it-IT"/>
          </a:p>
        </p:txBody>
      </p:sp>
      <p:sp>
        <p:nvSpPr>
          <p:cNvPr id="8" name="Segnaposto piè di pagina 7">
            <a:extLst>
              <a:ext uri="{FF2B5EF4-FFF2-40B4-BE49-F238E27FC236}">
                <a16:creationId xmlns:a16="http://schemas.microsoft.com/office/drawing/2014/main" id="{04826F39-4422-42DD-A608-6443DE84DCA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10663C2-9F72-4A23-BBDD-12FB9FA44AE4}"/>
              </a:ext>
            </a:extLst>
          </p:cNvPr>
          <p:cNvSpPr>
            <a:spLocks noGrp="1"/>
          </p:cNvSpPr>
          <p:nvPr>
            <p:ph type="sldNum" sz="quarter" idx="12"/>
          </p:nvPr>
        </p:nvSpPr>
        <p:spPr/>
        <p:txBody>
          <a:bodyPr/>
          <a:lstStyle/>
          <a:p>
            <a:fld id="{78240F94-E9CB-4DEF-BF72-B55E43FE56C9}" type="slidenum">
              <a:rPr lang="it-IT" smtClean="0"/>
              <a:t>‹N›</a:t>
            </a:fld>
            <a:endParaRPr lang="it-IT"/>
          </a:p>
        </p:txBody>
      </p:sp>
    </p:spTree>
    <p:extLst>
      <p:ext uri="{BB962C8B-B14F-4D97-AF65-F5344CB8AC3E}">
        <p14:creationId xmlns:p14="http://schemas.microsoft.com/office/powerpoint/2010/main" val="4044520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15D455-C10D-4428-BB3F-BEAB017A519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C9AFE66-62C8-4ABA-8072-3E5AC63D00A0}"/>
              </a:ext>
            </a:extLst>
          </p:cNvPr>
          <p:cNvSpPr>
            <a:spLocks noGrp="1"/>
          </p:cNvSpPr>
          <p:nvPr>
            <p:ph type="dt" sz="half" idx="10"/>
          </p:nvPr>
        </p:nvSpPr>
        <p:spPr/>
        <p:txBody>
          <a:bodyPr/>
          <a:lstStyle/>
          <a:p>
            <a:fld id="{031D488C-5B4D-46BB-AD3E-ADA72F23FF5D}" type="datetimeFigureOut">
              <a:rPr lang="it-IT" smtClean="0"/>
              <a:t>17/10/2022</a:t>
            </a:fld>
            <a:endParaRPr lang="it-IT"/>
          </a:p>
        </p:txBody>
      </p:sp>
      <p:sp>
        <p:nvSpPr>
          <p:cNvPr id="4" name="Segnaposto piè di pagina 3">
            <a:extLst>
              <a:ext uri="{FF2B5EF4-FFF2-40B4-BE49-F238E27FC236}">
                <a16:creationId xmlns:a16="http://schemas.microsoft.com/office/drawing/2014/main" id="{0ED0D723-AC44-49AE-A5A6-D8563FB5F32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B2A4D92-77DF-4BCD-B7AD-2629D702B1D8}"/>
              </a:ext>
            </a:extLst>
          </p:cNvPr>
          <p:cNvSpPr>
            <a:spLocks noGrp="1"/>
          </p:cNvSpPr>
          <p:nvPr>
            <p:ph type="sldNum" sz="quarter" idx="12"/>
          </p:nvPr>
        </p:nvSpPr>
        <p:spPr/>
        <p:txBody>
          <a:bodyPr/>
          <a:lstStyle/>
          <a:p>
            <a:fld id="{78240F94-E9CB-4DEF-BF72-B55E43FE56C9}" type="slidenum">
              <a:rPr lang="it-IT" smtClean="0"/>
              <a:t>‹N›</a:t>
            </a:fld>
            <a:endParaRPr lang="it-IT"/>
          </a:p>
        </p:txBody>
      </p:sp>
    </p:spTree>
    <p:extLst>
      <p:ext uri="{BB962C8B-B14F-4D97-AF65-F5344CB8AC3E}">
        <p14:creationId xmlns:p14="http://schemas.microsoft.com/office/powerpoint/2010/main" val="59315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0FD9142-429B-43CF-A0BD-ED05E13F95DA}"/>
              </a:ext>
            </a:extLst>
          </p:cNvPr>
          <p:cNvSpPr>
            <a:spLocks noGrp="1"/>
          </p:cNvSpPr>
          <p:nvPr>
            <p:ph type="dt" sz="half" idx="10"/>
          </p:nvPr>
        </p:nvSpPr>
        <p:spPr/>
        <p:txBody>
          <a:bodyPr/>
          <a:lstStyle/>
          <a:p>
            <a:fld id="{031D488C-5B4D-46BB-AD3E-ADA72F23FF5D}" type="datetimeFigureOut">
              <a:rPr lang="it-IT" smtClean="0"/>
              <a:t>17/10/2022</a:t>
            </a:fld>
            <a:endParaRPr lang="it-IT"/>
          </a:p>
        </p:txBody>
      </p:sp>
      <p:sp>
        <p:nvSpPr>
          <p:cNvPr id="3" name="Segnaposto piè di pagina 2">
            <a:extLst>
              <a:ext uri="{FF2B5EF4-FFF2-40B4-BE49-F238E27FC236}">
                <a16:creationId xmlns:a16="http://schemas.microsoft.com/office/drawing/2014/main" id="{132F4767-D9E2-4B95-86C6-FDB40329101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91D655D-E5D6-4928-BA61-3C8BC262F9F9}"/>
              </a:ext>
            </a:extLst>
          </p:cNvPr>
          <p:cNvSpPr>
            <a:spLocks noGrp="1"/>
          </p:cNvSpPr>
          <p:nvPr>
            <p:ph type="sldNum" sz="quarter" idx="12"/>
          </p:nvPr>
        </p:nvSpPr>
        <p:spPr/>
        <p:txBody>
          <a:bodyPr/>
          <a:lstStyle/>
          <a:p>
            <a:fld id="{78240F94-E9CB-4DEF-BF72-B55E43FE56C9}" type="slidenum">
              <a:rPr lang="it-IT" smtClean="0"/>
              <a:t>‹N›</a:t>
            </a:fld>
            <a:endParaRPr lang="it-IT"/>
          </a:p>
        </p:txBody>
      </p:sp>
    </p:spTree>
    <p:extLst>
      <p:ext uri="{BB962C8B-B14F-4D97-AF65-F5344CB8AC3E}">
        <p14:creationId xmlns:p14="http://schemas.microsoft.com/office/powerpoint/2010/main" val="3592108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EFEC67-3561-4CFE-830F-AFB421C205B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9616481-EAE1-4734-B6FB-38F49B8B4A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BB46E13-0F15-43B6-803A-5E13FF578A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29700C06-BC0A-4880-9149-29F18BE785FC}"/>
              </a:ext>
            </a:extLst>
          </p:cNvPr>
          <p:cNvSpPr>
            <a:spLocks noGrp="1"/>
          </p:cNvSpPr>
          <p:nvPr>
            <p:ph type="dt" sz="half" idx="10"/>
          </p:nvPr>
        </p:nvSpPr>
        <p:spPr/>
        <p:txBody>
          <a:bodyPr/>
          <a:lstStyle/>
          <a:p>
            <a:fld id="{031D488C-5B4D-46BB-AD3E-ADA72F23FF5D}" type="datetimeFigureOut">
              <a:rPr lang="it-IT" smtClean="0"/>
              <a:t>17/10/2022</a:t>
            </a:fld>
            <a:endParaRPr lang="it-IT"/>
          </a:p>
        </p:txBody>
      </p:sp>
      <p:sp>
        <p:nvSpPr>
          <p:cNvPr id="6" name="Segnaposto piè di pagina 5">
            <a:extLst>
              <a:ext uri="{FF2B5EF4-FFF2-40B4-BE49-F238E27FC236}">
                <a16:creationId xmlns:a16="http://schemas.microsoft.com/office/drawing/2014/main" id="{E0F398CB-7C64-4D30-9E4F-CE9C0852D69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9EEC0CB-1F7A-4BD6-8CD3-A648D77A9BB8}"/>
              </a:ext>
            </a:extLst>
          </p:cNvPr>
          <p:cNvSpPr>
            <a:spLocks noGrp="1"/>
          </p:cNvSpPr>
          <p:nvPr>
            <p:ph type="sldNum" sz="quarter" idx="12"/>
          </p:nvPr>
        </p:nvSpPr>
        <p:spPr/>
        <p:txBody>
          <a:bodyPr/>
          <a:lstStyle/>
          <a:p>
            <a:fld id="{78240F94-E9CB-4DEF-BF72-B55E43FE56C9}" type="slidenum">
              <a:rPr lang="it-IT" smtClean="0"/>
              <a:t>‹N›</a:t>
            </a:fld>
            <a:endParaRPr lang="it-IT"/>
          </a:p>
        </p:txBody>
      </p:sp>
    </p:spTree>
    <p:extLst>
      <p:ext uri="{BB962C8B-B14F-4D97-AF65-F5344CB8AC3E}">
        <p14:creationId xmlns:p14="http://schemas.microsoft.com/office/powerpoint/2010/main" val="63626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16F198-9D3E-4EF0-B381-E0DA441FD8D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6622549-3058-4B9A-B00B-5123C9563A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3B52E97-CB69-4E59-B069-7D79C90B59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8F9BD3D0-9541-44CA-BE4F-B294E14547B3}"/>
              </a:ext>
            </a:extLst>
          </p:cNvPr>
          <p:cNvSpPr>
            <a:spLocks noGrp="1"/>
          </p:cNvSpPr>
          <p:nvPr>
            <p:ph type="dt" sz="half" idx="10"/>
          </p:nvPr>
        </p:nvSpPr>
        <p:spPr/>
        <p:txBody>
          <a:bodyPr/>
          <a:lstStyle/>
          <a:p>
            <a:fld id="{031D488C-5B4D-46BB-AD3E-ADA72F23FF5D}" type="datetimeFigureOut">
              <a:rPr lang="it-IT" smtClean="0"/>
              <a:t>17/10/2022</a:t>
            </a:fld>
            <a:endParaRPr lang="it-IT"/>
          </a:p>
        </p:txBody>
      </p:sp>
      <p:sp>
        <p:nvSpPr>
          <p:cNvPr id="6" name="Segnaposto piè di pagina 5">
            <a:extLst>
              <a:ext uri="{FF2B5EF4-FFF2-40B4-BE49-F238E27FC236}">
                <a16:creationId xmlns:a16="http://schemas.microsoft.com/office/drawing/2014/main" id="{4559CD97-DD80-407D-9353-A9EE238E8B0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73EE9A0-1290-46EF-B13B-56BBE53DD43D}"/>
              </a:ext>
            </a:extLst>
          </p:cNvPr>
          <p:cNvSpPr>
            <a:spLocks noGrp="1"/>
          </p:cNvSpPr>
          <p:nvPr>
            <p:ph type="sldNum" sz="quarter" idx="12"/>
          </p:nvPr>
        </p:nvSpPr>
        <p:spPr/>
        <p:txBody>
          <a:bodyPr/>
          <a:lstStyle/>
          <a:p>
            <a:fld id="{78240F94-E9CB-4DEF-BF72-B55E43FE56C9}" type="slidenum">
              <a:rPr lang="it-IT" smtClean="0"/>
              <a:t>‹N›</a:t>
            </a:fld>
            <a:endParaRPr lang="it-IT"/>
          </a:p>
        </p:txBody>
      </p:sp>
    </p:spTree>
    <p:extLst>
      <p:ext uri="{BB962C8B-B14F-4D97-AF65-F5344CB8AC3E}">
        <p14:creationId xmlns:p14="http://schemas.microsoft.com/office/powerpoint/2010/main" val="119986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1E8A50E-C469-41B7-BEFB-0FA29B01E6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FE245BE-BB40-4BF8-9CC2-A3CCBA0354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9830A1E-CE4C-4665-9C73-CB2B266E1E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D488C-5B4D-46BB-AD3E-ADA72F23FF5D}" type="datetimeFigureOut">
              <a:rPr lang="it-IT" smtClean="0"/>
              <a:t>17/10/2022</a:t>
            </a:fld>
            <a:endParaRPr lang="it-IT"/>
          </a:p>
        </p:txBody>
      </p:sp>
      <p:sp>
        <p:nvSpPr>
          <p:cNvPr id="5" name="Segnaposto piè di pagina 4">
            <a:extLst>
              <a:ext uri="{FF2B5EF4-FFF2-40B4-BE49-F238E27FC236}">
                <a16:creationId xmlns:a16="http://schemas.microsoft.com/office/drawing/2014/main" id="{5849FD99-6190-40BC-AD6F-ED6843A8C9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9A6C7A5-E9EF-4132-A41C-9D4B10108B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40F94-E9CB-4DEF-BF72-B55E43FE56C9}" type="slidenum">
              <a:rPr lang="it-IT" smtClean="0"/>
              <a:t>‹N›</a:t>
            </a:fld>
            <a:endParaRPr lang="it-IT"/>
          </a:p>
        </p:txBody>
      </p:sp>
    </p:spTree>
    <p:extLst>
      <p:ext uri="{BB962C8B-B14F-4D97-AF65-F5344CB8AC3E}">
        <p14:creationId xmlns:p14="http://schemas.microsoft.com/office/powerpoint/2010/main" val="1060040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it/laurea-cappuccio-cappello-309661/"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hyperlink" Target="https://www.unipg.it/servizi/orientamento/consulenza-%20orientativa/aspiranti-matricole/glossario-universitari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hyperlink" Target="http://www.unipg.it/"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9800" y="2130426"/>
            <a:ext cx="7772400" cy="1470025"/>
          </a:xfrm>
        </p:spPr>
        <p:txBody>
          <a:bodyPr anchor="ctr">
            <a:normAutofit/>
          </a:bodyPr>
          <a:lstStyle/>
          <a:p>
            <a:r>
              <a:rPr lang="it-IT" altLang="it-IT" sz="4000" b="1" dirty="0">
                <a:solidFill>
                  <a:srgbClr val="FF0000"/>
                </a:solidFill>
              </a:rPr>
              <a:t>IL DECALOGO</a:t>
            </a:r>
            <a:br>
              <a:rPr lang="it-IT" altLang="it-IT" sz="4000" b="1" dirty="0">
                <a:solidFill>
                  <a:srgbClr val="FF0000"/>
                </a:solidFill>
              </a:rPr>
            </a:br>
            <a:r>
              <a:rPr lang="it-IT" altLang="it-IT" sz="4000" b="1" dirty="0">
                <a:solidFill>
                  <a:srgbClr val="FF0000"/>
                </a:solidFill>
              </a:rPr>
              <a:t> DELLA PERFETTA MATRICOLA</a:t>
            </a:r>
          </a:p>
        </p:txBody>
      </p:sp>
      <p:pic>
        <p:nvPicPr>
          <p:cNvPr id="3" name="Immagine 2">
            <a:extLst>
              <a:ext uri="{FF2B5EF4-FFF2-40B4-BE49-F238E27FC236}">
                <a16:creationId xmlns:a16="http://schemas.microsoft.com/office/drawing/2014/main" id="{A0BFB35A-BBF6-4125-B746-0BE8FCE773D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88773" y="4330700"/>
            <a:ext cx="2814453" cy="1459998"/>
          </a:xfrm>
          <a:prstGeom prst="rect">
            <a:avLst/>
          </a:prstGeom>
        </p:spPr>
      </p:pic>
    </p:spTree>
    <p:extLst>
      <p:ext uri="{BB962C8B-B14F-4D97-AF65-F5344CB8AC3E}">
        <p14:creationId xmlns:p14="http://schemas.microsoft.com/office/powerpoint/2010/main" val="1027496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Immagine 142"/>
          <p:cNvPicPr/>
          <p:nvPr/>
        </p:nvPicPr>
        <p:blipFill>
          <a:blip r:embed="rId2"/>
          <a:stretch/>
        </p:blipFill>
        <p:spPr>
          <a:xfrm>
            <a:off x="226800" y="360000"/>
            <a:ext cx="11833200" cy="576000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laceHolder 1"/>
          <p:cNvSpPr>
            <a:spLocks noGrp="1"/>
          </p:cNvSpPr>
          <p:nvPr>
            <p:ph type="subTitle"/>
          </p:nvPr>
        </p:nvSpPr>
        <p:spPr>
          <a:xfrm>
            <a:off x="1523880" y="5070600"/>
            <a:ext cx="9143280" cy="186480"/>
          </a:xfrm>
          <a:prstGeom prst="rect">
            <a:avLst/>
          </a:prstGeom>
          <a:noFill/>
          <a:ln w="0">
            <a:noFill/>
          </a:ln>
        </p:spPr>
        <p:txBody>
          <a:bodyPr lIns="0" tIns="0" rIns="0" bIns="0" anchor="t">
            <a:normAutofit fontScale="53000" lnSpcReduction="20000"/>
          </a:bodyPr>
          <a:lstStyle/>
          <a:p>
            <a:pPr algn="ctr">
              <a:buNone/>
            </a:pPr>
            <a:endParaRPr lang="it-IT" sz="3200" b="0" strike="noStrike" spc="-1">
              <a:latin typeface="Arial"/>
            </a:endParaRPr>
          </a:p>
        </p:txBody>
      </p:sp>
      <p:pic>
        <p:nvPicPr>
          <p:cNvPr id="145" name="Immagine 144"/>
          <p:cNvPicPr/>
          <p:nvPr/>
        </p:nvPicPr>
        <p:blipFill>
          <a:blip r:embed="rId2"/>
          <a:stretch/>
        </p:blipFill>
        <p:spPr>
          <a:xfrm>
            <a:off x="180000" y="347400"/>
            <a:ext cx="11651760" cy="577260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7F7ED3-9086-4C22-BF96-9476E84A1E3B}"/>
              </a:ext>
            </a:extLst>
          </p:cNvPr>
          <p:cNvSpPr>
            <a:spLocks noGrp="1"/>
          </p:cNvSpPr>
          <p:nvPr>
            <p:ph type="title"/>
          </p:nvPr>
        </p:nvSpPr>
        <p:spPr>
          <a:xfrm>
            <a:off x="838200" y="191324"/>
            <a:ext cx="10515600" cy="2016889"/>
          </a:xfrm>
        </p:spPr>
        <p:txBody>
          <a:bodyPr/>
          <a:lstStyle/>
          <a:p>
            <a:r>
              <a:rPr lang="it-IT" altLang="it-IT" b="1" dirty="0">
                <a:solidFill>
                  <a:srgbClr val="FF0000"/>
                </a:solidFill>
                <a:latin typeface="Arial Black" panose="020B0A04020102020204" pitchFamily="34" charset="0"/>
              </a:rPr>
              <a:t>3 </a:t>
            </a:r>
            <a:endParaRPr lang="it-IT" dirty="0"/>
          </a:p>
        </p:txBody>
      </p:sp>
      <p:sp>
        <p:nvSpPr>
          <p:cNvPr id="3" name="Segnaposto contenuto 2">
            <a:extLst>
              <a:ext uri="{FF2B5EF4-FFF2-40B4-BE49-F238E27FC236}">
                <a16:creationId xmlns:a16="http://schemas.microsoft.com/office/drawing/2014/main" id="{814A59E3-9D1F-483A-A719-82A6DACDCEAF}"/>
              </a:ext>
            </a:extLst>
          </p:cNvPr>
          <p:cNvSpPr>
            <a:spLocks noGrp="1"/>
          </p:cNvSpPr>
          <p:nvPr>
            <p:ph idx="1"/>
          </p:nvPr>
        </p:nvSpPr>
        <p:spPr>
          <a:xfrm>
            <a:off x="838200" y="2398815"/>
            <a:ext cx="10515600" cy="3778147"/>
          </a:xfrm>
        </p:spPr>
        <p:txBody>
          <a:bodyPr/>
          <a:lstStyle/>
          <a:p>
            <a:pPr algn="ctr"/>
            <a:endParaRPr lang="it-IT" altLang="it-IT" b="1" dirty="0">
              <a:latin typeface="Arial Black" panose="020B0A04020102020204" pitchFamily="34" charset="0"/>
            </a:endParaRPr>
          </a:p>
          <a:p>
            <a:pPr algn="ctr"/>
            <a:endParaRPr lang="it-IT" altLang="it-IT" b="1" dirty="0">
              <a:latin typeface="Arial Black" panose="020B0A04020102020204" pitchFamily="34" charset="0"/>
            </a:endParaRPr>
          </a:p>
          <a:p>
            <a:pPr algn="ctr"/>
            <a:endParaRPr lang="it-IT" altLang="it-IT" b="1" dirty="0">
              <a:latin typeface="Arial Black" panose="020B0A04020102020204" pitchFamily="34" charset="0"/>
            </a:endParaRPr>
          </a:p>
          <a:p>
            <a:pPr marL="0" indent="0" algn="ctr">
              <a:buNone/>
            </a:pPr>
            <a:r>
              <a:rPr lang="it-IT" altLang="it-IT" b="1" dirty="0">
                <a:latin typeface="Arial Black" panose="020B0A04020102020204" pitchFamily="34" charset="0"/>
              </a:rPr>
              <a:t>CERCATE DI LEGGERE TUTTO QUELLO CHE </a:t>
            </a:r>
            <a:r>
              <a:rPr lang="it-IT" b="1" dirty="0">
                <a:latin typeface="Arial Black" panose="020B0A04020102020204" pitchFamily="34" charset="0"/>
              </a:rPr>
              <a:t>È</a:t>
            </a:r>
            <a:endParaRPr lang="it-IT" dirty="0">
              <a:latin typeface="Arial Black" panose="020B0A04020102020204" pitchFamily="34" charset="0"/>
            </a:endParaRPr>
          </a:p>
          <a:p>
            <a:pPr marL="0" indent="0" algn="ctr">
              <a:buNone/>
            </a:pPr>
            <a:r>
              <a:rPr lang="it-IT" altLang="it-IT" b="1" dirty="0">
                <a:latin typeface="Arial Black" panose="020B0A04020102020204" pitchFamily="34" charset="0"/>
              </a:rPr>
              <a:t>STATO PREDISPOSTO PER VOI</a:t>
            </a:r>
          </a:p>
          <a:p>
            <a:endParaRPr lang="it-IT" dirty="0"/>
          </a:p>
        </p:txBody>
      </p:sp>
      <p:pic>
        <p:nvPicPr>
          <p:cNvPr id="4" name="Picture 4" descr="MCj03967000000[1]">
            <a:extLst>
              <a:ext uri="{FF2B5EF4-FFF2-40B4-BE49-F238E27FC236}">
                <a16:creationId xmlns:a16="http://schemas.microsoft.com/office/drawing/2014/main" id="{6417CD94-5192-4F2E-81C9-B58259E11E09}"/>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196681" y="278224"/>
            <a:ext cx="1798637" cy="1843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descr="MCj03967000000[1]">
            <a:extLst>
              <a:ext uri="{FF2B5EF4-FFF2-40B4-BE49-F238E27FC236}">
                <a16:creationId xmlns:a16="http://schemas.microsoft.com/office/drawing/2014/main" id="{7D8E9F08-C1D9-4845-91D9-51DB8D4453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196680" y="321675"/>
            <a:ext cx="1798637" cy="18430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8054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2DC964-958E-4C69-B815-945B17CFC859}"/>
              </a:ext>
            </a:extLst>
          </p:cNvPr>
          <p:cNvSpPr>
            <a:spLocks noGrp="1"/>
          </p:cNvSpPr>
          <p:nvPr>
            <p:ph type="ctrTitle"/>
          </p:nvPr>
        </p:nvSpPr>
        <p:spPr/>
        <p:txBody>
          <a:bodyPr/>
          <a:lstStyle/>
          <a:p>
            <a:endParaRPr lang="it-IT" dirty="0"/>
          </a:p>
        </p:txBody>
      </p:sp>
      <p:sp>
        <p:nvSpPr>
          <p:cNvPr id="3" name="Sottotitolo 2">
            <a:extLst>
              <a:ext uri="{FF2B5EF4-FFF2-40B4-BE49-F238E27FC236}">
                <a16:creationId xmlns:a16="http://schemas.microsoft.com/office/drawing/2014/main" id="{4FB2FF55-6120-4653-8524-65B8CB221E86}"/>
              </a:ext>
            </a:extLst>
          </p:cNvPr>
          <p:cNvSpPr>
            <a:spLocks noGrp="1"/>
          </p:cNvSpPr>
          <p:nvPr>
            <p:ph type="subTitle" idx="1"/>
          </p:nvPr>
        </p:nvSpPr>
        <p:spPr>
          <a:xfrm>
            <a:off x="1524000" y="3602037"/>
            <a:ext cx="9144000" cy="2786887"/>
          </a:xfrm>
        </p:spPr>
        <p:txBody>
          <a:bodyPr>
            <a:normAutofit/>
          </a:bodyPr>
          <a:lstStyle/>
          <a:p>
            <a:r>
              <a:rPr lang="it-IT" dirty="0">
                <a:solidFill>
                  <a:schemeClr val="accent1"/>
                </a:solidFill>
              </a:rPr>
              <a:t>L’UNIVERSITÀ DEGLI STUDI DI PERUGIA CONTA </a:t>
            </a:r>
            <a:r>
              <a:rPr lang="it-IT" dirty="0">
                <a:solidFill>
                  <a:srgbClr val="FF0000"/>
                </a:solidFill>
              </a:rPr>
              <a:t>OLTRE 30.000 STUDENTI</a:t>
            </a:r>
            <a:r>
              <a:rPr lang="it-IT" dirty="0"/>
              <a:t>, </a:t>
            </a:r>
            <a:r>
              <a:rPr lang="it-IT" dirty="0">
                <a:solidFill>
                  <a:schemeClr val="accent1"/>
                </a:solidFill>
              </a:rPr>
              <a:t>PERTANTO, L’UNICO MODO PER FORNIRE LORO INFORMAZIONI È ATTRAVERSO IL SITO DI ATENEO.</a:t>
            </a:r>
          </a:p>
          <a:p>
            <a:r>
              <a:rPr lang="it-IT" dirty="0">
                <a:solidFill>
                  <a:schemeClr val="accent1"/>
                </a:solidFill>
              </a:rPr>
              <a:t>INOLTRE, AL MOMENTO DELL’IMMATIRICOLAZIONE, AD OGNI STUDENTE VIENE FORNITA UNA MAIL ISTITUZIONALE</a:t>
            </a:r>
          </a:p>
          <a:p>
            <a:r>
              <a:rPr lang="it-IT">
                <a:solidFill>
                  <a:schemeClr val="accent1"/>
                </a:solidFill>
              </a:rPr>
              <a:t> (@</a:t>
            </a:r>
            <a:r>
              <a:rPr lang="it-IT" dirty="0">
                <a:solidFill>
                  <a:schemeClr val="accent1"/>
                </a:solidFill>
              </a:rPr>
              <a:t>studenti.unipg.it),</a:t>
            </a:r>
          </a:p>
          <a:p>
            <a:r>
              <a:rPr lang="it-IT" dirty="0">
                <a:solidFill>
                  <a:schemeClr val="accent1"/>
                </a:solidFill>
              </a:rPr>
              <a:t>TALE CASELLA ANDREBBE </a:t>
            </a:r>
            <a:r>
              <a:rPr lang="it-IT" dirty="0">
                <a:solidFill>
                  <a:srgbClr val="FF0000"/>
                </a:solidFill>
              </a:rPr>
              <a:t>REGOLARMENTE</a:t>
            </a:r>
            <a:r>
              <a:rPr lang="it-IT" dirty="0"/>
              <a:t> </a:t>
            </a:r>
            <a:r>
              <a:rPr lang="it-IT" dirty="0">
                <a:solidFill>
                  <a:schemeClr val="accent1"/>
                </a:solidFill>
              </a:rPr>
              <a:t>CONTROLLATA</a:t>
            </a:r>
          </a:p>
          <a:p>
            <a:endParaRPr lang="it-IT" dirty="0"/>
          </a:p>
        </p:txBody>
      </p:sp>
      <p:pic>
        <p:nvPicPr>
          <p:cNvPr id="4" name="Picture 4" descr="MCj03967000000[1]">
            <a:extLst>
              <a:ext uri="{FF2B5EF4-FFF2-40B4-BE49-F238E27FC236}">
                <a16:creationId xmlns:a16="http://schemas.microsoft.com/office/drawing/2014/main" id="{6D3764E8-7729-4BED-B54B-FFB28446B9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196681" y="1394619"/>
            <a:ext cx="1798637" cy="18430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4766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945357" y="3610910"/>
            <a:ext cx="10515600" cy="2654830"/>
          </a:xfrm>
        </p:spPr>
        <p:txBody>
          <a:bodyPr>
            <a:normAutofit/>
          </a:bodyPr>
          <a:lstStyle/>
          <a:p>
            <a:pPr algn="ctr">
              <a:buNone/>
            </a:pPr>
            <a:r>
              <a:rPr lang="it-IT" altLang="it-IT" dirty="0">
                <a:solidFill>
                  <a:srgbClr val="0066FF"/>
                </a:solidFill>
              </a:rPr>
              <a:t> </a:t>
            </a:r>
            <a:endParaRPr lang="it-IT" dirty="0"/>
          </a:p>
          <a:p>
            <a:pPr algn="ctr">
              <a:buNone/>
            </a:pPr>
            <a:r>
              <a:rPr lang="it-IT" dirty="0">
                <a:solidFill>
                  <a:srgbClr val="0070C0"/>
                </a:solidFill>
              </a:rPr>
              <a:t>È</a:t>
            </a:r>
            <a:r>
              <a:rPr lang="it-IT" b="1" dirty="0">
                <a:solidFill>
                  <a:srgbClr val="0070C0"/>
                </a:solidFill>
              </a:rPr>
              <a:t> </a:t>
            </a:r>
            <a:r>
              <a:rPr lang="it-IT" altLang="it-IT" dirty="0">
                <a:solidFill>
                  <a:srgbClr val="0070C0"/>
                </a:solidFill>
              </a:rPr>
              <a:t>sempre più frequente, invece, che gli studenti si ostinino a basarsi sul “passaparola”  e non leggano il materiale informativo che l’Ateneo predispone per loro, nel quale sono contenute tutte le risposte ai loro dubbi o quesiti .</a:t>
            </a:r>
          </a:p>
        </p:txBody>
      </p:sp>
      <p:pic>
        <p:nvPicPr>
          <p:cNvPr id="4" name="Picture 4" descr="MCj0396700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196681" y="365125"/>
            <a:ext cx="1798637" cy="1843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MCj0396700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196680" y="365125"/>
            <a:ext cx="1798637" cy="1843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descr="MCj0396700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196680" y="365125"/>
            <a:ext cx="1798637" cy="1843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descr="MCj0396700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320772" y="381001"/>
            <a:ext cx="1798637" cy="1843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Cj039670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303839" y="863602"/>
            <a:ext cx="1798637" cy="18430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0719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Effect transition="in" filter="fade">
                                      <p:cBhvr>
                                        <p:cTn id="13" dur="1000"/>
                                        <p:tgtEl>
                                          <p:spTgt spid="17411">
                                            <p:txEl>
                                              <p:pRg st="0" end="0"/>
                                            </p:txEl>
                                          </p:spTgt>
                                        </p:tgtEl>
                                      </p:cBhvr>
                                    </p:animEffect>
                                    <p:anim calcmode="lin" valueType="num">
                                      <p:cBhvr>
                                        <p:cTn id="14"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7411">
                                            <p:txEl>
                                              <p:pRg st="1" end="1"/>
                                            </p:txEl>
                                          </p:spTgt>
                                        </p:tgtEl>
                                        <p:attrNameLst>
                                          <p:attrName>style.visibility</p:attrName>
                                        </p:attrNameLst>
                                      </p:cBhvr>
                                      <p:to>
                                        <p:strVal val="visible"/>
                                      </p:to>
                                    </p:set>
                                    <p:animEffect transition="in" filter="fade">
                                      <p:cBhvr>
                                        <p:cTn id="20" dur="1000"/>
                                        <p:tgtEl>
                                          <p:spTgt spid="17411">
                                            <p:txEl>
                                              <p:pRg st="1" end="1"/>
                                            </p:txEl>
                                          </p:spTgt>
                                        </p:tgtEl>
                                      </p:cBhvr>
                                    </p:animEffect>
                                    <p:anim calcmode="lin" valueType="num">
                                      <p:cBhvr>
                                        <p:cTn id="21"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it-IT" altLang="it-IT" b="1">
                <a:solidFill>
                  <a:srgbClr val="FF0000"/>
                </a:solidFill>
                <a:latin typeface="Arial Black" panose="020B0A04020102020204" pitchFamily="34" charset="0"/>
              </a:rPr>
              <a:t>4</a:t>
            </a:r>
          </a:p>
        </p:txBody>
      </p:sp>
      <p:sp>
        <p:nvSpPr>
          <p:cNvPr id="7171" name="Rectangle 3"/>
          <p:cNvSpPr>
            <a:spLocks noGrp="1" noChangeArrowheads="1"/>
          </p:cNvSpPr>
          <p:nvPr>
            <p:ph type="body" sz="half" idx="1"/>
          </p:nvPr>
        </p:nvSpPr>
        <p:spPr>
          <a:xfrm>
            <a:off x="2855914" y="1628776"/>
            <a:ext cx="6923087" cy="4525963"/>
          </a:xfrm>
        </p:spPr>
        <p:txBody>
          <a:bodyPr/>
          <a:lstStyle/>
          <a:p>
            <a:pPr algn="ctr">
              <a:buFontTx/>
              <a:buNone/>
            </a:pPr>
            <a:r>
              <a:rPr lang="it-IT" altLang="it-IT" b="1">
                <a:latin typeface="Arial Black" panose="020B0A04020102020204" pitchFamily="34" charset="0"/>
              </a:rPr>
              <a:t>CERCATE DI SEGUIRE IL MAGGIOR NUMERO DI LEZIONI</a:t>
            </a:r>
          </a:p>
          <a:p>
            <a:pPr algn="ctr">
              <a:buFontTx/>
              <a:buNone/>
            </a:pPr>
            <a:r>
              <a:rPr lang="it-IT" altLang="it-IT" b="1">
                <a:latin typeface="Arial Black" panose="020B0A04020102020204" pitchFamily="34" charset="0"/>
              </a:rPr>
              <a:t> (SOPRATTUTTO LE PRIME)</a:t>
            </a:r>
          </a:p>
          <a:p>
            <a:pPr algn="ctr">
              <a:buFontTx/>
              <a:buNone/>
            </a:pPr>
            <a:endParaRPr lang="it-IT" altLang="it-IT" b="1">
              <a:latin typeface="Arial Black" panose="020B0A04020102020204" pitchFamily="34" charset="0"/>
            </a:endParaRPr>
          </a:p>
        </p:txBody>
      </p:sp>
      <p:pic>
        <p:nvPicPr>
          <p:cNvPr id="7172" name="Picture 4" descr="MCj03974640000[1]"/>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5591176" y="4076701"/>
            <a:ext cx="1381125" cy="1827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50865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p:cTn id="13"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1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171">
                                            <p:txEl>
                                              <p:pRg st="1" end="1"/>
                                            </p:txEl>
                                          </p:spTgt>
                                        </p:tgtEl>
                                        <p:attrNameLst>
                                          <p:attrName>style.visibility</p:attrName>
                                        </p:attrNameLst>
                                      </p:cBhvr>
                                      <p:to>
                                        <p:strVal val="visible"/>
                                      </p:to>
                                    </p:set>
                                    <p:anim calcmode="lin" valueType="num">
                                      <p:cBhvr>
                                        <p:cTn id="19" dur="5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17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7172"/>
                                        </p:tgtEl>
                                        <p:attrNameLst>
                                          <p:attrName>style.visibility</p:attrName>
                                        </p:attrNameLst>
                                      </p:cBhvr>
                                      <p:to>
                                        <p:strVal val="visible"/>
                                      </p:to>
                                    </p:set>
                                    <p:anim calcmode="lin" valueType="num">
                                      <p:cBhvr>
                                        <p:cTn id="25" dur="500" fill="hold"/>
                                        <p:tgtEl>
                                          <p:spTgt spid="7172"/>
                                        </p:tgtEl>
                                        <p:attrNameLst>
                                          <p:attrName>ppt_w</p:attrName>
                                        </p:attrNameLst>
                                      </p:cBhvr>
                                      <p:tavLst>
                                        <p:tav tm="0">
                                          <p:val>
                                            <p:fltVal val="0"/>
                                          </p:val>
                                        </p:tav>
                                        <p:tav tm="100000">
                                          <p:val>
                                            <p:strVal val="#ppt_w"/>
                                          </p:val>
                                        </p:tav>
                                      </p:tavLst>
                                    </p:anim>
                                    <p:anim calcmode="lin" valueType="num">
                                      <p:cBhvr>
                                        <p:cTn id="26" dur="500" fill="hold"/>
                                        <p:tgtEl>
                                          <p:spTgt spid="71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838200" y="3386667"/>
            <a:ext cx="10515600" cy="2790296"/>
          </a:xfrm>
        </p:spPr>
        <p:txBody>
          <a:bodyPr/>
          <a:lstStyle/>
          <a:p>
            <a:pPr algn="ctr">
              <a:buFontTx/>
              <a:buNone/>
            </a:pPr>
            <a:r>
              <a:rPr lang="it-IT" altLang="it-IT" dirty="0">
                <a:solidFill>
                  <a:srgbClr val="0070C0"/>
                </a:solidFill>
              </a:rPr>
              <a:t>Le lezioni sono parte integrante del percorso universitario anche nel caso in cui non siano considerate obbligatorie. Uno studente che non sfrutta l’opportunità di un confronto diretto con il docente, non solo perde un contributo fondamentale per la propria formazione, ma oltretutto paga un servizio di cui non gode.</a:t>
            </a:r>
          </a:p>
        </p:txBody>
      </p:sp>
      <p:pic>
        <p:nvPicPr>
          <p:cNvPr id="4" name="Picture 4" descr="MCj03974640000[1]"/>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5608110" y="547422"/>
            <a:ext cx="1381125" cy="1827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MCj03974640000[1]"/>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5405437" y="547421"/>
            <a:ext cx="1381125" cy="1827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descr="MCj03974640000[1]"/>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5202764" y="374383"/>
            <a:ext cx="1381125" cy="1827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descr="MCj03974640000[1]"/>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5506773" y="556680"/>
            <a:ext cx="1381125" cy="1827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Cj039746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591176" y="554571"/>
            <a:ext cx="1381125" cy="1827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1003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8435">
                                            <p:txEl>
                                              <p:pRg st="0" end="0"/>
                                            </p:txEl>
                                          </p:spTgt>
                                        </p:tgtEl>
                                        <p:attrNameLst>
                                          <p:attrName>style.visibility</p:attrName>
                                        </p:attrNameLst>
                                      </p:cBhvr>
                                      <p:to>
                                        <p:strVal val="visible"/>
                                      </p:to>
                                    </p:set>
                                    <p:anim calcmode="lin" valueType="num">
                                      <p:cBhvr>
                                        <p:cTn id="14"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843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838200" y="3928729"/>
            <a:ext cx="10515600" cy="1693597"/>
          </a:xfrm>
        </p:spPr>
        <p:txBody>
          <a:bodyPr/>
          <a:lstStyle/>
          <a:p>
            <a:pPr algn="ctr">
              <a:buFontTx/>
              <a:buNone/>
            </a:pPr>
            <a:r>
              <a:rPr lang="it-IT" altLang="it-IT" dirty="0">
                <a:solidFill>
                  <a:srgbClr val="0070C0"/>
                </a:solidFill>
              </a:rPr>
              <a:t>Durante le lezioni, in particolare all’inizio, il docente si presenta, illustra il programma che intende svolgere, dà indicazioni in merito ai libri di testo da adottare</a:t>
            </a:r>
          </a:p>
        </p:txBody>
      </p:sp>
      <p:pic>
        <p:nvPicPr>
          <p:cNvPr id="4" name="Picture 4" descr="MCj03974640000[1]"/>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5608110" y="547422"/>
            <a:ext cx="1381125" cy="1827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MCj03974640000[1]"/>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5405437" y="547421"/>
            <a:ext cx="1381125" cy="1827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descr="MCj03974640000[1]"/>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5202764" y="374383"/>
            <a:ext cx="1381125" cy="1827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descr="MCj03974640000[1]"/>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5506773" y="556680"/>
            <a:ext cx="1381125" cy="1827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Cj039746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591176" y="554571"/>
            <a:ext cx="1381125" cy="1827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42381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8435">
                                            <p:txEl>
                                              <p:pRg st="0" end="0"/>
                                            </p:txEl>
                                          </p:spTgt>
                                        </p:tgtEl>
                                        <p:attrNameLst>
                                          <p:attrName>style.visibility</p:attrName>
                                        </p:attrNameLst>
                                      </p:cBhvr>
                                      <p:to>
                                        <p:strVal val="visible"/>
                                      </p:to>
                                    </p:set>
                                    <p:anim calcmode="lin" valueType="num">
                                      <p:cBhvr>
                                        <p:cTn id="14"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843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it-IT" altLang="it-IT">
                <a:solidFill>
                  <a:srgbClr val="FF0000"/>
                </a:solidFill>
                <a:latin typeface="Arial Black" panose="020B0A04020102020204" pitchFamily="34" charset="0"/>
              </a:rPr>
              <a:t>5</a:t>
            </a:r>
          </a:p>
        </p:txBody>
      </p:sp>
      <p:sp>
        <p:nvSpPr>
          <p:cNvPr id="8195" name="Rectangle 3"/>
          <p:cNvSpPr>
            <a:spLocks noGrp="1" noChangeArrowheads="1"/>
          </p:cNvSpPr>
          <p:nvPr>
            <p:ph type="body" sz="half" idx="1"/>
          </p:nvPr>
        </p:nvSpPr>
        <p:spPr>
          <a:xfrm>
            <a:off x="2279650" y="1628776"/>
            <a:ext cx="7715250" cy="4525963"/>
          </a:xfrm>
        </p:spPr>
        <p:txBody>
          <a:bodyPr/>
          <a:lstStyle/>
          <a:p>
            <a:pPr algn="ctr">
              <a:buFontTx/>
              <a:buNone/>
            </a:pPr>
            <a:r>
              <a:rPr lang="it-IT" altLang="it-IT" sz="2400" dirty="0">
                <a:latin typeface="Arial Black" panose="020B0A04020102020204" pitchFamily="34" charset="0"/>
              </a:rPr>
              <a:t>CERCATE DI CONOSCERE E PRENDERE IN CONSIDERAZIONE TUTTE LE INIZIATIVE DELL’ATENEO CHE VI RIGUARDANO</a:t>
            </a:r>
          </a:p>
          <a:p>
            <a:pPr algn="ctr">
              <a:buFontTx/>
              <a:buNone/>
            </a:pPr>
            <a:endParaRPr lang="it-IT" altLang="it-IT" sz="2400" dirty="0">
              <a:latin typeface="Arial Black" panose="020B0A04020102020204" pitchFamily="34" charset="0"/>
            </a:endParaRPr>
          </a:p>
        </p:txBody>
      </p:sp>
      <p:pic>
        <p:nvPicPr>
          <p:cNvPr id="8196" name="Picture 4" descr="MCj03967340000[1]"/>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5375276" y="4076701"/>
            <a:ext cx="1825625" cy="1825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6837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Effect transition="in" filter="wipe(down)">
                                      <p:cBhvr>
                                        <p:cTn id="13" dur="500"/>
                                        <p:tgtEl>
                                          <p:spTgt spid="819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8196"/>
                                        </p:tgtEl>
                                        <p:attrNameLst>
                                          <p:attrName>style.visibility</p:attrName>
                                        </p:attrNameLst>
                                      </p:cBhvr>
                                      <p:to>
                                        <p:strVal val="visible"/>
                                      </p:to>
                                    </p:set>
                                    <p:anim calcmode="lin" valueType="num">
                                      <p:cBhvr>
                                        <p:cTn id="18" dur="500" fill="hold"/>
                                        <p:tgtEl>
                                          <p:spTgt spid="8196"/>
                                        </p:tgtEl>
                                        <p:attrNameLst>
                                          <p:attrName>ppt_w</p:attrName>
                                        </p:attrNameLst>
                                      </p:cBhvr>
                                      <p:tavLst>
                                        <p:tav tm="0">
                                          <p:val>
                                            <p:fltVal val="0"/>
                                          </p:val>
                                        </p:tav>
                                        <p:tav tm="100000">
                                          <p:val>
                                            <p:strVal val="#ppt_w"/>
                                          </p:val>
                                        </p:tav>
                                      </p:tavLst>
                                    </p:anim>
                                    <p:anim calcmode="lin" valueType="num">
                                      <p:cBhvr>
                                        <p:cTn id="19" dur="500" fill="hold"/>
                                        <p:tgtEl>
                                          <p:spTgt spid="81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838200" y="3505199"/>
            <a:ext cx="10515600" cy="2671763"/>
          </a:xfrm>
        </p:spPr>
        <p:txBody>
          <a:bodyPr>
            <a:normAutofit lnSpcReduction="10000"/>
          </a:bodyPr>
          <a:lstStyle/>
          <a:p>
            <a:pPr algn="ctr">
              <a:buFontTx/>
              <a:buNone/>
            </a:pPr>
            <a:r>
              <a:rPr lang="it-IT" altLang="it-IT" dirty="0">
                <a:solidFill>
                  <a:srgbClr val="0070C0"/>
                </a:solidFill>
              </a:rPr>
              <a:t>Troppo spesso gli studenti non aderiscono ad iniziative messe a disposizione dall’Ateneo, aggiuntive rispetto alla normale didattica, che rappresentano un ulteriore momento di arricchimento, nonché occasioni di incontro con il mondo del lavoro.</a:t>
            </a:r>
          </a:p>
          <a:p>
            <a:pPr algn="ctr">
              <a:buFontTx/>
              <a:buNone/>
            </a:pPr>
            <a:r>
              <a:rPr lang="it-IT" altLang="it-IT" dirty="0">
                <a:solidFill>
                  <a:srgbClr val="0070C0"/>
                </a:solidFill>
              </a:rPr>
              <a:t>Pertanto, oltre al sito di Ateneo, è bene collegarsi con il sito del Dipartimento, cui afferisce il proprio Corso di Laurea, nel quale sarà possibile trovare informazioni più specifiche, inerenti alla didattica.</a:t>
            </a:r>
          </a:p>
        </p:txBody>
      </p:sp>
      <p:pic>
        <p:nvPicPr>
          <p:cNvPr id="4" name="Picture 4" descr="MCj03967340000[1]"/>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5183187" y="497416"/>
            <a:ext cx="1825625" cy="1825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MCj03967340000[1]"/>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5341409" y="497415"/>
            <a:ext cx="1825625" cy="1825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descr="MCj03967340000[1]"/>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5183187" y="497415"/>
            <a:ext cx="1825625" cy="1825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descr="MCj03967340000[1]"/>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5183186" y="497415"/>
            <a:ext cx="1825625" cy="1825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Cj039673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024964" y="1088494"/>
            <a:ext cx="1825625" cy="1825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19772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9459">
                                            <p:txEl>
                                              <p:pRg st="0" end="0"/>
                                            </p:txEl>
                                          </p:spTgt>
                                        </p:tgtEl>
                                        <p:attrNameLst>
                                          <p:attrName>style.visibility</p:attrName>
                                        </p:attrNameLst>
                                      </p:cBhvr>
                                      <p:to>
                                        <p:strVal val="visible"/>
                                      </p:to>
                                    </p:set>
                                    <p:anim calcmode="lin" valueType="num">
                                      <p:cBhvr>
                                        <p:cTn id="14" dur="5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94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19459">
                                            <p:txEl>
                                              <p:pRg st="1" end="1"/>
                                            </p:txEl>
                                          </p:spTgt>
                                        </p:tgtEl>
                                        <p:attrNameLst>
                                          <p:attrName>style.visibility</p:attrName>
                                        </p:attrNameLst>
                                      </p:cBhvr>
                                      <p:to>
                                        <p:strVal val="visible"/>
                                      </p:to>
                                    </p:set>
                                    <p:anim calcmode="lin" valueType="num">
                                      <p:cBhvr>
                                        <p:cTn id="20" dur="5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9459">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365125"/>
            <a:ext cx="10515600" cy="2220912"/>
          </a:xfrm>
        </p:spPr>
        <p:txBody>
          <a:bodyPr/>
          <a:lstStyle/>
          <a:p>
            <a:endParaRPr lang="it-IT" altLang="it-IT" dirty="0"/>
          </a:p>
        </p:txBody>
      </p:sp>
      <p:sp>
        <p:nvSpPr>
          <p:cNvPr id="14339" name="Rectangle 3"/>
          <p:cNvSpPr>
            <a:spLocks noGrp="1" noChangeArrowheads="1"/>
          </p:cNvSpPr>
          <p:nvPr>
            <p:ph type="body" idx="1"/>
          </p:nvPr>
        </p:nvSpPr>
        <p:spPr>
          <a:xfrm>
            <a:off x="838200" y="3098799"/>
            <a:ext cx="10515600" cy="3078163"/>
          </a:xfrm>
        </p:spPr>
        <p:txBody>
          <a:bodyPr/>
          <a:lstStyle/>
          <a:p>
            <a:pPr algn="ctr">
              <a:lnSpc>
                <a:spcPct val="80000"/>
              </a:lnSpc>
              <a:buFontTx/>
              <a:buNone/>
            </a:pPr>
            <a:r>
              <a:rPr lang="it-IT" altLang="it-IT" dirty="0">
                <a:solidFill>
                  <a:srgbClr val="0070C0"/>
                </a:solidFill>
              </a:rPr>
              <a:t>La matricola che si trova catapultata in un sistema come quello universitario, così diverso da quello scolastico,  all’inizio si trova piuttosto spaesata e normalmente impiega del tempo per capire ed impadronirsi delle nuove “regole del gioco”. </a:t>
            </a:r>
            <a:r>
              <a:rPr lang="it-IT" dirty="0">
                <a:solidFill>
                  <a:srgbClr val="0070C0"/>
                </a:solidFill>
              </a:rPr>
              <a:t>È</a:t>
            </a:r>
            <a:r>
              <a:rPr lang="it-IT" altLang="it-IT" dirty="0">
                <a:solidFill>
                  <a:srgbClr val="0070C0"/>
                </a:solidFill>
              </a:rPr>
              <a:t> possibile, pertanto, che cominci  ad accumulare dei  ritardi nello studio e nella conclusione del proprio percorso che, spesso, non riesce più a recuperare.</a:t>
            </a:r>
          </a:p>
          <a:p>
            <a:pPr algn="ctr">
              <a:lnSpc>
                <a:spcPct val="80000"/>
              </a:lnSpc>
              <a:buFontTx/>
              <a:buNone/>
            </a:pPr>
            <a:r>
              <a:rPr lang="it-IT" altLang="it-IT" dirty="0">
                <a:solidFill>
                  <a:srgbClr val="0070C0"/>
                </a:solidFill>
              </a:rPr>
              <a:t>Grazie a questo decalogo, sarà possibile ovviare a tale inconveniente e iniziare questa nuova “avventura” con il “piede giusto”. </a:t>
            </a:r>
          </a:p>
        </p:txBody>
      </p:sp>
      <p:pic>
        <p:nvPicPr>
          <p:cNvPr id="4" name="Picture 3" descr="MCj039668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5881" y="365125"/>
            <a:ext cx="1900238" cy="222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83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 calcmode="lin" valueType="num">
                                      <p:cBhvr>
                                        <p:cTn id="13"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43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4339">
                                            <p:txEl>
                                              <p:pRg st="1" end="1"/>
                                            </p:txEl>
                                          </p:spTgt>
                                        </p:tgtEl>
                                        <p:attrNameLst>
                                          <p:attrName>style.visibility</p:attrName>
                                        </p:attrNameLst>
                                      </p:cBhvr>
                                      <p:to>
                                        <p:strVal val="visible"/>
                                      </p:to>
                                    </p:set>
                                    <p:anim calcmode="lin" valueType="num">
                                      <p:cBhvr>
                                        <p:cTn id="19" dur="5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4339">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2AA557DE-4E19-4D44-ACD3-CBC8BD84C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504" y="1393794"/>
            <a:ext cx="9769274" cy="3476666"/>
          </a:xfrm>
          <a:prstGeom prst="rect">
            <a:avLst/>
          </a:prstGeom>
        </p:spPr>
      </p:pic>
    </p:spTree>
    <p:extLst>
      <p:ext uri="{BB962C8B-B14F-4D97-AF65-F5344CB8AC3E}">
        <p14:creationId xmlns:p14="http://schemas.microsoft.com/office/powerpoint/2010/main" val="1222594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it-IT" altLang="it-IT">
                <a:solidFill>
                  <a:srgbClr val="FF0000"/>
                </a:solidFill>
                <a:latin typeface="Arial Black" panose="020B0A04020102020204" pitchFamily="34" charset="0"/>
              </a:rPr>
              <a:t>6</a:t>
            </a:r>
          </a:p>
        </p:txBody>
      </p:sp>
      <p:sp>
        <p:nvSpPr>
          <p:cNvPr id="9219" name="Rectangle 3"/>
          <p:cNvSpPr>
            <a:spLocks noGrp="1" noChangeArrowheads="1"/>
          </p:cNvSpPr>
          <p:nvPr>
            <p:ph type="body" sz="half" idx="1"/>
          </p:nvPr>
        </p:nvSpPr>
        <p:spPr>
          <a:xfrm>
            <a:off x="2566989" y="1557338"/>
            <a:ext cx="7138987" cy="4525962"/>
          </a:xfrm>
        </p:spPr>
        <p:txBody>
          <a:bodyPr/>
          <a:lstStyle/>
          <a:p>
            <a:pPr algn="ctr">
              <a:buFontTx/>
              <a:buNone/>
            </a:pPr>
            <a:r>
              <a:rPr lang="it-IT" altLang="it-IT" b="1">
                <a:latin typeface="Arial Black" panose="020B0A04020102020204" pitchFamily="34" charset="0"/>
              </a:rPr>
              <a:t>CERCATE DI ESSERE SEMPRE PRESENTI, PUNTUALI E RESPONSABILI</a:t>
            </a:r>
          </a:p>
          <a:p>
            <a:pPr algn="ctr">
              <a:buFontTx/>
              <a:buNone/>
            </a:pPr>
            <a:endParaRPr lang="it-IT" altLang="it-IT" sz="2400" b="1">
              <a:latin typeface="Arial Black" panose="020B0A04020102020204" pitchFamily="34" charset="0"/>
            </a:endParaRPr>
          </a:p>
        </p:txBody>
      </p:sp>
      <p:pic>
        <p:nvPicPr>
          <p:cNvPr id="9220" name="Picture 4" descr="MCj0396702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735638" y="3860800"/>
            <a:ext cx="1327150" cy="1836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99341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Effect transition="in" filter="wipe(down)">
                                      <p:cBhvr>
                                        <p:cTn id="13" dur="500"/>
                                        <p:tgtEl>
                                          <p:spTgt spid="921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9220"/>
                                        </p:tgtEl>
                                        <p:attrNameLst>
                                          <p:attrName>style.visibility</p:attrName>
                                        </p:attrNameLst>
                                      </p:cBhvr>
                                      <p:to>
                                        <p:strVal val="visible"/>
                                      </p:to>
                                    </p:set>
                                    <p:anim calcmode="lin" valueType="num">
                                      <p:cBhvr>
                                        <p:cTn id="18" dur="500" fill="hold"/>
                                        <p:tgtEl>
                                          <p:spTgt spid="9220"/>
                                        </p:tgtEl>
                                        <p:attrNameLst>
                                          <p:attrName>ppt_w</p:attrName>
                                        </p:attrNameLst>
                                      </p:cBhvr>
                                      <p:tavLst>
                                        <p:tav tm="0">
                                          <p:val>
                                            <p:fltVal val="0"/>
                                          </p:val>
                                        </p:tav>
                                        <p:tav tm="100000">
                                          <p:val>
                                            <p:strVal val="#ppt_w"/>
                                          </p:val>
                                        </p:tav>
                                      </p:tavLst>
                                    </p:anim>
                                    <p:anim calcmode="lin" valueType="num">
                                      <p:cBhvr>
                                        <p:cTn id="19" dur="500" fill="hold"/>
                                        <p:tgtEl>
                                          <p:spTgt spid="92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838200" y="3691467"/>
            <a:ext cx="10515600" cy="2485496"/>
          </a:xfrm>
        </p:spPr>
        <p:txBody>
          <a:bodyPr/>
          <a:lstStyle/>
          <a:p>
            <a:pPr algn="ctr">
              <a:buFontTx/>
              <a:buNone/>
            </a:pPr>
            <a:r>
              <a:rPr lang="it-IT" altLang="it-IT" dirty="0">
                <a:solidFill>
                  <a:srgbClr val="0070C0"/>
                </a:solidFill>
              </a:rPr>
              <a:t>Questo atteggiamento presuppone serietà e impegno per ciò che si fa ed è senz’altro il modo migliore per ottenere risultati apprezzabili.</a:t>
            </a:r>
          </a:p>
          <a:p>
            <a:pPr algn="ctr">
              <a:buFontTx/>
              <a:buNone/>
            </a:pPr>
            <a:r>
              <a:rPr lang="it-IT" altLang="it-IT" dirty="0">
                <a:solidFill>
                  <a:srgbClr val="FF0000"/>
                </a:solidFill>
              </a:rPr>
              <a:t>MAI COME ORA STATE LAVORANDO PER VOI STESSI!</a:t>
            </a:r>
          </a:p>
        </p:txBody>
      </p:sp>
      <p:pic>
        <p:nvPicPr>
          <p:cNvPr id="4" name="Picture 4" descr="MCj0396702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617104" y="534193"/>
            <a:ext cx="1327150" cy="1836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MCj0396702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617104" y="618728"/>
            <a:ext cx="1327150" cy="1836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descr="MCj0396702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432425" y="576460"/>
            <a:ext cx="1327150" cy="1836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descr="MCj039670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432425" y="491925"/>
            <a:ext cx="1327150" cy="18367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91384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0483">
                                            <p:txEl>
                                              <p:pRg st="0" end="0"/>
                                            </p:txEl>
                                          </p:spTgt>
                                        </p:tgtEl>
                                        <p:attrNameLst>
                                          <p:attrName>style.visibility</p:attrName>
                                        </p:attrNameLst>
                                      </p:cBhvr>
                                      <p:to>
                                        <p:strVal val="visible"/>
                                      </p:to>
                                    </p:set>
                                    <p:anim calcmode="lin" valueType="num">
                                      <p:cBhvr>
                                        <p:cTn id="13" dur="5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04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0483">
                                            <p:txEl>
                                              <p:pRg st="1" end="1"/>
                                            </p:txEl>
                                          </p:spTgt>
                                        </p:tgtEl>
                                        <p:attrNameLst>
                                          <p:attrName>style.visibility</p:attrName>
                                        </p:attrNameLst>
                                      </p:cBhvr>
                                      <p:to>
                                        <p:strVal val="visible"/>
                                      </p:to>
                                    </p:set>
                                    <p:anim calcmode="lin" valueType="num">
                                      <p:cBhvr>
                                        <p:cTn id="19" dur="500" fill="hold"/>
                                        <p:tgtEl>
                                          <p:spTgt spid="2048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048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it-IT" altLang="it-IT" b="1">
                <a:solidFill>
                  <a:srgbClr val="FF0000"/>
                </a:solidFill>
                <a:latin typeface="Arial Black" panose="020B0A04020102020204" pitchFamily="34" charset="0"/>
              </a:rPr>
              <a:t>7</a:t>
            </a:r>
          </a:p>
        </p:txBody>
      </p:sp>
      <p:sp>
        <p:nvSpPr>
          <p:cNvPr id="10243" name="Rectangle 3"/>
          <p:cNvSpPr>
            <a:spLocks noGrp="1" noChangeArrowheads="1"/>
          </p:cNvSpPr>
          <p:nvPr>
            <p:ph type="body" sz="half" idx="1"/>
          </p:nvPr>
        </p:nvSpPr>
        <p:spPr>
          <a:xfrm>
            <a:off x="1981201" y="1600201"/>
            <a:ext cx="7643813" cy="4525963"/>
          </a:xfrm>
        </p:spPr>
        <p:txBody>
          <a:bodyPr/>
          <a:lstStyle/>
          <a:p>
            <a:pPr algn="ctr">
              <a:buFontTx/>
              <a:buNone/>
            </a:pPr>
            <a:r>
              <a:rPr lang="it-IT" altLang="it-IT" b="1" dirty="0">
                <a:latin typeface="Arial Black" panose="020B0A04020102020204" pitchFamily="34" charset="0"/>
              </a:rPr>
              <a:t>CERCATE DI SEGUIRE IL PIU’ POSSIBILE IL RITMO PREDISPOSTO </a:t>
            </a:r>
          </a:p>
          <a:p>
            <a:pPr algn="ctr">
              <a:buFontTx/>
              <a:buNone/>
            </a:pPr>
            <a:r>
              <a:rPr lang="it-IT" altLang="it-IT" b="1">
                <a:latin typeface="Arial Black" panose="020B0A04020102020204" pitchFamily="34" charset="0"/>
              </a:rPr>
              <a:t>DAL CORSO DI LAUREA</a:t>
            </a:r>
            <a:endParaRPr lang="it-IT" altLang="it-IT" dirty="0"/>
          </a:p>
          <a:p>
            <a:pPr algn="ctr">
              <a:buFontTx/>
              <a:buNone/>
            </a:pPr>
            <a:endParaRPr lang="it-IT" altLang="it-IT" dirty="0"/>
          </a:p>
        </p:txBody>
      </p:sp>
      <p:pic>
        <p:nvPicPr>
          <p:cNvPr id="10244" name="Picture 4" descr="MCj0281102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872039" y="3644900"/>
            <a:ext cx="2511425" cy="2349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82898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Effect transition="in" filter="wipe(down)">
                                      <p:cBhvr>
                                        <p:cTn id="13" dur="500"/>
                                        <p:tgtEl>
                                          <p:spTgt spid="1024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243">
                                            <p:txEl>
                                              <p:pRg st="1" end="1"/>
                                            </p:txEl>
                                          </p:spTgt>
                                        </p:tgtEl>
                                        <p:attrNameLst>
                                          <p:attrName>style.visibility</p:attrName>
                                        </p:attrNameLst>
                                      </p:cBhvr>
                                      <p:to>
                                        <p:strVal val="visible"/>
                                      </p:to>
                                    </p:set>
                                    <p:animEffect transition="in" filter="wipe(down)">
                                      <p:cBhvr>
                                        <p:cTn id="18" dur="500"/>
                                        <p:tgtEl>
                                          <p:spTgt spid="1024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10244"/>
                                        </p:tgtEl>
                                        <p:attrNameLst>
                                          <p:attrName>style.visibility</p:attrName>
                                        </p:attrNameLst>
                                      </p:cBhvr>
                                      <p:to>
                                        <p:strVal val="visible"/>
                                      </p:to>
                                    </p:set>
                                    <p:anim calcmode="lin" valueType="num">
                                      <p:cBhvr>
                                        <p:cTn id="23" dur="500" fill="hold"/>
                                        <p:tgtEl>
                                          <p:spTgt spid="10244"/>
                                        </p:tgtEl>
                                        <p:attrNameLst>
                                          <p:attrName>ppt_w</p:attrName>
                                        </p:attrNameLst>
                                      </p:cBhvr>
                                      <p:tavLst>
                                        <p:tav tm="0">
                                          <p:val>
                                            <p:fltVal val="0"/>
                                          </p:val>
                                        </p:tav>
                                        <p:tav tm="100000">
                                          <p:val>
                                            <p:strVal val="#ppt_w"/>
                                          </p:val>
                                        </p:tav>
                                      </p:tavLst>
                                    </p:anim>
                                    <p:anim calcmode="lin" valueType="num">
                                      <p:cBhvr>
                                        <p:cTn id="24" dur="500" fill="hold"/>
                                        <p:tgtEl>
                                          <p:spTgt spid="102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838200" y="3522133"/>
            <a:ext cx="10515600" cy="2654830"/>
          </a:xfrm>
        </p:spPr>
        <p:txBody>
          <a:bodyPr>
            <a:normAutofit fontScale="85000" lnSpcReduction="20000"/>
          </a:bodyPr>
          <a:lstStyle/>
          <a:p>
            <a:pPr algn="ctr">
              <a:buFontTx/>
              <a:buNone/>
            </a:pPr>
            <a:r>
              <a:rPr lang="it-IT" altLang="it-IT" dirty="0">
                <a:solidFill>
                  <a:srgbClr val="0070C0"/>
                </a:solidFill>
              </a:rPr>
              <a:t>L’articolazione dei Corsi universitari in semestri consente agli studenti di seguire meno lezioni contemporaneamente e di preparare più agevolmente gli esami corrispondenti.</a:t>
            </a:r>
          </a:p>
          <a:p>
            <a:pPr algn="ctr">
              <a:buFontTx/>
              <a:buNone/>
            </a:pPr>
            <a:r>
              <a:rPr lang="it-IT" altLang="it-IT" dirty="0">
                <a:solidFill>
                  <a:srgbClr val="0070C0"/>
                </a:solidFill>
              </a:rPr>
              <a:t>Pertanto, contrariamente a ciò che avviene a scuola, all’Università alcune materie afferiscono soltanto al primo semestre, mentre le restanti al secondo.</a:t>
            </a:r>
          </a:p>
          <a:p>
            <a:pPr algn="ctr">
              <a:buFontTx/>
              <a:buNone/>
            </a:pPr>
            <a:r>
              <a:rPr lang="it-IT" altLang="it-IT" dirty="0">
                <a:solidFill>
                  <a:srgbClr val="0070C0"/>
                </a:solidFill>
              </a:rPr>
              <a:t>Inoltre, l’introduzione dei crediti formativi universitari (CFU) consente allo studente di sapere, per ogni esame, quale sarà mediamente l’impegno necessario per poterlo superare.</a:t>
            </a:r>
          </a:p>
          <a:p>
            <a:pPr algn="ctr">
              <a:buFontTx/>
              <a:buNone/>
            </a:pPr>
            <a:endParaRPr lang="it-IT" altLang="it-IT" dirty="0">
              <a:solidFill>
                <a:srgbClr val="0066FF"/>
              </a:solidFill>
            </a:endParaRPr>
          </a:p>
        </p:txBody>
      </p:sp>
      <p:pic>
        <p:nvPicPr>
          <p:cNvPr id="4" name="Picture 4" descr="MCj0281102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109105" y="531811"/>
            <a:ext cx="2511425" cy="2349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MCj0281102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840287" y="615155"/>
            <a:ext cx="2511425" cy="2349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descr="MCj0281102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571469" y="531811"/>
            <a:ext cx="2511425" cy="2349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Cj0281102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705878" y="531811"/>
            <a:ext cx="2511425" cy="2349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4" descr="MCj0281102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872039" y="800102"/>
            <a:ext cx="2511425" cy="2349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4" descr="MCj028110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942944" y="707629"/>
            <a:ext cx="2511425" cy="2349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85054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Effect transition="in" filter="fade">
                                      <p:cBhvr>
                                        <p:cTn id="13" dur="1000"/>
                                        <p:tgtEl>
                                          <p:spTgt spid="21507">
                                            <p:txEl>
                                              <p:pRg st="0" end="0"/>
                                            </p:txEl>
                                          </p:spTgt>
                                        </p:tgtEl>
                                      </p:cBhvr>
                                    </p:animEffect>
                                    <p:anim calcmode="lin" valueType="num">
                                      <p:cBhvr>
                                        <p:cTn id="14"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1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1507">
                                            <p:txEl>
                                              <p:pRg st="1" end="1"/>
                                            </p:txEl>
                                          </p:spTgt>
                                        </p:tgtEl>
                                        <p:attrNameLst>
                                          <p:attrName>style.visibility</p:attrName>
                                        </p:attrNameLst>
                                      </p:cBhvr>
                                      <p:to>
                                        <p:strVal val="visible"/>
                                      </p:to>
                                    </p:set>
                                    <p:animEffect transition="in" filter="fade">
                                      <p:cBhvr>
                                        <p:cTn id="20" dur="1000"/>
                                        <p:tgtEl>
                                          <p:spTgt spid="21507">
                                            <p:txEl>
                                              <p:pRg st="1" end="1"/>
                                            </p:txEl>
                                          </p:spTgt>
                                        </p:tgtEl>
                                      </p:cBhvr>
                                    </p:animEffect>
                                    <p:anim calcmode="lin" valueType="num">
                                      <p:cBhvr>
                                        <p:cTn id="21"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1507">
                                            <p:txEl>
                                              <p:pRg st="2" end="2"/>
                                            </p:txEl>
                                          </p:spTgt>
                                        </p:tgtEl>
                                        <p:attrNameLst>
                                          <p:attrName>style.visibility</p:attrName>
                                        </p:attrNameLst>
                                      </p:cBhvr>
                                      <p:to>
                                        <p:strVal val="visible"/>
                                      </p:to>
                                    </p:set>
                                    <p:animEffect transition="in" filter="fade">
                                      <p:cBhvr>
                                        <p:cTn id="27" dur="1000"/>
                                        <p:tgtEl>
                                          <p:spTgt spid="21507">
                                            <p:txEl>
                                              <p:pRg st="2" end="2"/>
                                            </p:txEl>
                                          </p:spTgt>
                                        </p:tgtEl>
                                      </p:cBhvr>
                                    </p:animEffect>
                                    <p:anim calcmode="lin" valueType="num">
                                      <p:cBhvr>
                                        <p:cTn id="28"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8943" y="171450"/>
            <a:ext cx="8915400" cy="6686550"/>
          </a:xfrm>
          <a:effectLst>
            <a:softEdge rad="165100"/>
          </a:effectLst>
        </p:spPr>
      </p:pic>
    </p:spTree>
    <p:extLst>
      <p:ext uri="{BB962C8B-B14F-4D97-AF65-F5344CB8AC3E}">
        <p14:creationId xmlns:p14="http://schemas.microsoft.com/office/powerpoint/2010/main" val="413386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it-IT" altLang="it-IT" b="1">
                <a:solidFill>
                  <a:srgbClr val="FF0000"/>
                </a:solidFill>
                <a:latin typeface="Arial Black" panose="020B0A04020102020204" pitchFamily="34" charset="0"/>
              </a:rPr>
              <a:t>8</a:t>
            </a:r>
          </a:p>
        </p:txBody>
      </p:sp>
      <p:sp>
        <p:nvSpPr>
          <p:cNvPr id="11267" name="Rectangle 3"/>
          <p:cNvSpPr>
            <a:spLocks noGrp="1" noChangeArrowheads="1"/>
          </p:cNvSpPr>
          <p:nvPr>
            <p:ph type="body" sz="half" idx="1"/>
          </p:nvPr>
        </p:nvSpPr>
        <p:spPr>
          <a:xfrm>
            <a:off x="2424113" y="1557338"/>
            <a:ext cx="7499350" cy="4525962"/>
          </a:xfrm>
        </p:spPr>
        <p:txBody>
          <a:bodyPr/>
          <a:lstStyle/>
          <a:p>
            <a:pPr algn="ctr">
              <a:buFontTx/>
              <a:buNone/>
            </a:pPr>
            <a:r>
              <a:rPr lang="it-IT" altLang="it-IT" b="1">
                <a:latin typeface="Arial Black" panose="020B0A04020102020204" pitchFamily="34" charset="0"/>
              </a:rPr>
              <a:t>CERCATE DI MIGLIORARE OGNI GIORNO IL VOSTRO METODO DI STUDIO</a:t>
            </a:r>
          </a:p>
          <a:p>
            <a:pPr algn="ctr">
              <a:buFontTx/>
              <a:buNone/>
            </a:pPr>
            <a:endParaRPr lang="it-IT" altLang="it-IT" b="1">
              <a:latin typeface="Arial Black" panose="020B0A04020102020204" pitchFamily="34" charset="0"/>
            </a:endParaRPr>
          </a:p>
          <a:p>
            <a:pPr>
              <a:buFontTx/>
              <a:buNone/>
            </a:pPr>
            <a:endParaRPr lang="it-IT" altLang="it-IT"/>
          </a:p>
        </p:txBody>
      </p:sp>
      <p:pic>
        <p:nvPicPr>
          <p:cNvPr id="11268" name="Picture 4" descr="MCj0397490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016501" y="3716339"/>
            <a:ext cx="2544763" cy="162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14521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Effect transition="in" filter="wipe(down)">
                                      <p:cBhvr>
                                        <p:cTn id="13" dur="500"/>
                                        <p:tgtEl>
                                          <p:spTgt spid="1126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11268"/>
                                        </p:tgtEl>
                                        <p:attrNameLst>
                                          <p:attrName>style.visibility</p:attrName>
                                        </p:attrNameLst>
                                      </p:cBhvr>
                                      <p:to>
                                        <p:strVal val="visible"/>
                                      </p:to>
                                    </p:set>
                                    <p:anim calcmode="lin" valueType="num">
                                      <p:cBhvr>
                                        <p:cTn id="18" dur="500" fill="hold"/>
                                        <p:tgtEl>
                                          <p:spTgt spid="11268"/>
                                        </p:tgtEl>
                                        <p:attrNameLst>
                                          <p:attrName>ppt_w</p:attrName>
                                        </p:attrNameLst>
                                      </p:cBhvr>
                                      <p:tavLst>
                                        <p:tav tm="0">
                                          <p:val>
                                            <p:fltVal val="0"/>
                                          </p:val>
                                        </p:tav>
                                        <p:tav tm="100000">
                                          <p:val>
                                            <p:strVal val="#ppt_w"/>
                                          </p:val>
                                        </p:tav>
                                      </p:tavLst>
                                    </p:anim>
                                    <p:anim calcmode="lin" valueType="num">
                                      <p:cBhvr>
                                        <p:cTn id="19" dur="500" fill="hold"/>
                                        <p:tgtEl>
                                          <p:spTgt spid="112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838200" y="3894667"/>
            <a:ext cx="10515600" cy="2282296"/>
          </a:xfrm>
        </p:spPr>
        <p:txBody>
          <a:bodyPr/>
          <a:lstStyle/>
          <a:p>
            <a:pPr algn="ctr">
              <a:buFontTx/>
              <a:buNone/>
            </a:pPr>
            <a:r>
              <a:rPr lang="it-IT" altLang="it-IT" dirty="0">
                <a:solidFill>
                  <a:srgbClr val="0070C0"/>
                </a:solidFill>
              </a:rPr>
              <a:t>Se a fronte di un notevole impegno nello studio, non si ottengono risultati soddisfacenti, è opportuno mettere in discussione il proprio metodo, ricorrendo, se necessario, a specifici corsi.</a:t>
            </a:r>
          </a:p>
        </p:txBody>
      </p:sp>
      <p:pic>
        <p:nvPicPr>
          <p:cNvPr id="4" name="Picture 4" descr="MCj0397490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823618" y="664367"/>
            <a:ext cx="2544763" cy="162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MCj0397490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033434" y="664367"/>
            <a:ext cx="2544763" cy="162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descr="MCj0397490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033433" y="801953"/>
            <a:ext cx="2544763" cy="162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descr="MCj039749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613802" y="640294"/>
            <a:ext cx="2544763" cy="16271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70524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 calcmode="lin" valueType="num">
                                      <p:cBhvr>
                                        <p:cTn id="13" dur="5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253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8C0DBE6-5992-4E22-B29B-E8114A59A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50" y="496852"/>
            <a:ext cx="10315853" cy="6361148"/>
          </a:xfrm>
          <a:prstGeom prst="rect">
            <a:avLst/>
          </a:prstGeom>
        </p:spPr>
      </p:pic>
    </p:spTree>
    <p:extLst>
      <p:ext uri="{BB962C8B-B14F-4D97-AF65-F5344CB8AC3E}">
        <p14:creationId xmlns:p14="http://schemas.microsoft.com/office/powerpoint/2010/main" val="3855176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it-IT" altLang="it-IT" b="1">
                <a:solidFill>
                  <a:srgbClr val="FF0000"/>
                </a:solidFill>
                <a:latin typeface="Arial Black" panose="020B0A04020102020204" pitchFamily="34" charset="0"/>
              </a:rPr>
              <a:t>9</a:t>
            </a:r>
          </a:p>
        </p:txBody>
      </p:sp>
      <p:sp>
        <p:nvSpPr>
          <p:cNvPr id="12291" name="Rectangle 3"/>
          <p:cNvSpPr>
            <a:spLocks noGrp="1" noChangeArrowheads="1"/>
          </p:cNvSpPr>
          <p:nvPr>
            <p:ph type="body" sz="half" idx="1"/>
          </p:nvPr>
        </p:nvSpPr>
        <p:spPr>
          <a:xfrm>
            <a:off x="2566989" y="1557338"/>
            <a:ext cx="7138987" cy="4525962"/>
          </a:xfrm>
        </p:spPr>
        <p:txBody>
          <a:bodyPr/>
          <a:lstStyle/>
          <a:p>
            <a:pPr algn="ctr">
              <a:buFontTx/>
              <a:buNone/>
            </a:pPr>
            <a:r>
              <a:rPr lang="it-IT" altLang="it-IT" b="1">
                <a:latin typeface="Arial Black" panose="020B0A04020102020204" pitchFamily="34" charset="0"/>
              </a:rPr>
              <a:t>CERCATE DI NON ISOLARVI DAL RESTO DEL MONDO</a:t>
            </a:r>
          </a:p>
          <a:p>
            <a:pPr algn="ctr">
              <a:buFontTx/>
              <a:buNone/>
            </a:pPr>
            <a:endParaRPr lang="it-IT" altLang="it-IT" b="1">
              <a:latin typeface="Arial Black" panose="020B0A04020102020204" pitchFamily="34" charset="0"/>
            </a:endParaRPr>
          </a:p>
          <a:p>
            <a:pPr>
              <a:buFontTx/>
              <a:buNone/>
            </a:pPr>
            <a:endParaRPr lang="it-IT" altLang="it-IT"/>
          </a:p>
        </p:txBody>
      </p:sp>
      <p:pic>
        <p:nvPicPr>
          <p:cNvPr id="12292" name="Picture 4" descr="MCj0397528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448300" y="3573463"/>
            <a:ext cx="1824038" cy="182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91354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Effect transition="in" filter="wipe(down)">
                                      <p:cBhvr>
                                        <p:cTn id="13" dur="500"/>
                                        <p:tgtEl>
                                          <p:spTgt spid="1229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12292"/>
                                        </p:tgtEl>
                                        <p:attrNameLst>
                                          <p:attrName>style.visibility</p:attrName>
                                        </p:attrNameLst>
                                      </p:cBhvr>
                                      <p:to>
                                        <p:strVal val="visible"/>
                                      </p:to>
                                    </p:set>
                                    <p:anim calcmode="lin" valueType="num">
                                      <p:cBhvr>
                                        <p:cTn id="18" dur="500" fill="hold"/>
                                        <p:tgtEl>
                                          <p:spTgt spid="12292"/>
                                        </p:tgtEl>
                                        <p:attrNameLst>
                                          <p:attrName>ppt_w</p:attrName>
                                        </p:attrNameLst>
                                      </p:cBhvr>
                                      <p:tavLst>
                                        <p:tav tm="0">
                                          <p:val>
                                            <p:fltVal val="0"/>
                                          </p:val>
                                        </p:tav>
                                        <p:tav tm="100000">
                                          <p:val>
                                            <p:strVal val="#ppt_w"/>
                                          </p:val>
                                        </p:tav>
                                      </p:tavLst>
                                    </p:anim>
                                    <p:anim calcmode="lin" valueType="num">
                                      <p:cBhvr>
                                        <p:cTn id="19" dur="500" fill="hold"/>
                                        <p:tgtEl>
                                          <p:spTgt spid="122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it-IT" altLang="it-IT" b="1">
                <a:solidFill>
                  <a:srgbClr val="FF0000"/>
                </a:solidFill>
                <a:latin typeface="Arial Black" panose="020B0A04020102020204" pitchFamily="34" charset="0"/>
              </a:rPr>
              <a:t>1</a:t>
            </a:r>
          </a:p>
        </p:txBody>
      </p:sp>
      <p:sp>
        <p:nvSpPr>
          <p:cNvPr id="4099" name="Rectangle 3"/>
          <p:cNvSpPr>
            <a:spLocks noGrp="1" noChangeArrowheads="1"/>
          </p:cNvSpPr>
          <p:nvPr>
            <p:ph type="body" sz="half" idx="1"/>
          </p:nvPr>
        </p:nvSpPr>
        <p:spPr>
          <a:xfrm>
            <a:off x="2566988" y="1557338"/>
            <a:ext cx="7283450" cy="4525962"/>
          </a:xfrm>
        </p:spPr>
        <p:txBody>
          <a:bodyPr/>
          <a:lstStyle/>
          <a:p>
            <a:pPr algn="ctr">
              <a:buFontTx/>
              <a:buNone/>
            </a:pPr>
            <a:r>
              <a:rPr lang="it-IT" altLang="it-IT">
                <a:latin typeface="Arial Black" panose="020B0A04020102020204" pitchFamily="34" charset="0"/>
              </a:rPr>
              <a:t>CERCATE, QUANTO PRIMA, </a:t>
            </a:r>
          </a:p>
          <a:p>
            <a:pPr algn="ctr">
              <a:buFontTx/>
              <a:buNone/>
            </a:pPr>
            <a:r>
              <a:rPr lang="it-IT" altLang="it-IT">
                <a:latin typeface="Arial Black" panose="020B0A04020102020204" pitchFamily="34" charset="0"/>
              </a:rPr>
              <a:t>DI CAPIRE DOVE SIETE CAPITATI</a:t>
            </a:r>
          </a:p>
          <a:p>
            <a:pPr algn="ctr"/>
            <a:endParaRPr lang="it-IT" altLang="it-IT">
              <a:latin typeface="Arial Black" panose="020B0A04020102020204" pitchFamily="34" charset="0"/>
            </a:endParaRPr>
          </a:p>
        </p:txBody>
      </p:sp>
      <p:pic>
        <p:nvPicPr>
          <p:cNvPr id="4100" name="Picture 4" descr="MCj0237434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232401" y="3429001"/>
            <a:ext cx="2149475" cy="1630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97870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p:cTn id="13"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0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 calcmode="lin" valueType="num">
                                      <p:cBhvr>
                                        <p:cTn id="19" dur="5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09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 calcmode="lin" valueType="num">
                                      <p:cBhvr>
                                        <p:cTn id="25" dur="500" fill="hold"/>
                                        <p:tgtEl>
                                          <p:spTgt spid="4100"/>
                                        </p:tgtEl>
                                        <p:attrNameLst>
                                          <p:attrName>ppt_w</p:attrName>
                                        </p:attrNameLst>
                                      </p:cBhvr>
                                      <p:tavLst>
                                        <p:tav tm="0">
                                          <p:val>
                                            <p:fltVal val="0"/>
                                          </p:val>
                                        </p:tav>
                                        <p:tav tm="100000">
                                          <p:val>
                                            <p:strVal val="#ppt_w"/>
                                          </p:val>
                                        </p:tav>
                                      </p:tavLst>
                                    </p:anim>
                                    <p:anim calcmode="lin" valueType="num">
                                      <p:cBhvr>
                                        <p:cTn id="26" dur="500" fill="hold"/>
                                        <p:tgtEl>
                                          <p:spTgt spid="4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838200" y="3606799"/>
            <a:ext cx="10515600" cy="2570163"/>
          </a:xfrm>
        </p:spPr>
        <p:txBody>
          <a:bodyPr>
            <a:normAutofit fontScale="85000" lnSpcReduction="20000"/>
          </a:bodyPr>
          <a:lstStyle/>
          <a:p>
            <a:pPr algn="ctr">
              <a:buFontTx/>
              <a:buNone/>
            </a:pPr>
            <a:r>
              <a:rPr lang="it-IT" altLang="it-IT" dirty="0">
                <a:solidFill>
                  <a:srgbClr val="0070C0"/>
                </a:solidFill>
              </a:rPr>
              <a:t>Essere impegnati in un percorso universitario non significa isolarsi dal mondo esterno.</a:t>
            </a:r>
          </a:p>
          <a:p>
            <a:pPr algn="ctr">
              <a:buFontTx/>
              <a:buNone/>
            </a:pPr>
            <a:r>
              <a:rPr lang="it-IT" altLang="it-IT" dirty="0">
                <a:solidFill>
                  <a:srgbClr val="FF0000"/>
                </a:solidFill>
              </a:rPr>
              <a:t>Convegni</a:t>
            </a:r>
            <a:r>
              <a:rPr lang="it-IT" altLang="it-IT" dirty="0">
                <a:solidFill>
                  <a:srgbClr val="0066FF"/>
                </a:solidFill>
              </a:rPr>
              <a:t> </a:t>
            </a:r>
            <a:r>
              <a:rPr lang="it-IT" altLang="it-IT" dirty="0">
                <a:solidFill>
                  <a:srgbClr val="0070C0"/>
                </a:solidFill>
              </a:rPr>
              <a:t>e</a:t>
            </a:r>
            <a:r>
              <a:rPr lang="it-IT" altLang="it-IT" dirty="0">
                <a:solidFill>
                  <a:srgbClr val="0066FF"/>
                </a:solidFill>
              </a:rPr>
              <a:t> </a:t>
            </a:r>
            <a:r>
              <a:rPr lang="it-IT" altLang="it-IT" dirty="0">
                <a:solidFill>
                  <a:srgbClr val="FF0000"/>
                </a:solidFill>
              </a:rPr>
              <a:t>seminari</a:t>
            </a:r>
            <a:r>
              <a:rPr lang="it-IT" altLang="it-IT" dirty="0">
                <a:solidFill>
                  <a:srgbClr val="0070C0"/>
                </a:solidFill>
              </a:rPr>
              <a:t>, spesso organizzati dallo stesso Ateneo, possono servire per approfondire determinati argomenti, nonché </a:t>
            </a:r>
            <a:r>
              <a:rPr lang="it-IT" altLang="it-IT" dirty="0">
                <a:solidFill>
                  <a:srgbClr val="FF0000"/>
                </a:solidFill>
              </a:rPr>
              <a:t>tirocini curriculari </a:t>
            </a:r>
            <a:r>
              <a:rPr lang="it-IT" altLang="it-IT" dirty="0">
                <a:solidFill>
                  <a:srgbClr val="0070C0"/>
                </a:solidFill>
              </a:rPr>
              <a:t>(previsti nel percorso di studi) o</a:t>
            </a:r>
            <a:r>
              <a:rPr lang="it-IT" altLang="it-IT" dirty="0">
                <a:solidFill>
                  <a:srgbClr val="0066FF"/>
                </a:solidFill>
              </a:rPr>
              <a:t> </a:t>
            </a:r>
            <a:r>
              <a:rPr lang="it-IT" altLang="it-IT" dirty="0">
                <a:solidFill>
                  <a:srgbClr val="FF0000"/>
                </a:solidFill>
              </a:rPr>
              <a:t>stage</a:t>
            </a:r>
            <a:r>
              <a:rPr lang="it-IT" altLang="it-IT" dirty="0">
                <a:solidFill>
                  <a:srgbClr val="0066FF"/>
                </a:solidFill>
              </a:rPr>
              <a:t> </a:t>
            </a:r>
            <a:r>
              <a:rPr lang="it-IT" altLang="it-IT" dirty="0">
                <a:solidFill>
                  <a:srgbClr val="0070C0"/>
                </a:solidFill>
              </a:rPr>
              <a:t>sono di aiuto per conciliare teoria e pratica e per avvicinarsi al mondo del lavoro.</a:t>
            </a:r>
          </a:p>
          <a:p>
            <a:pPr algn="ctr">
              <a:buFontTx/>
              <a:buNone/>
            </a:pPr>
            <a:r>
              <a:rPr lang="it-IT" altLang="it-IT" dirty="0">
                <a:solidFill>
                  <a:srgbClr val="0070C0"/>
                </a:solidFill>
              </a:rPr>
              <a:t>Infine, le borse di studio </a:t>
            </a:r>
            <a:r>
              <a:rPr lang="it-IT" altLang="it-IT" dirty="0">
                <a:solidFill>
                  <a:srgbClr val="FF0000"/>
                </a:solidFill>
              </a:rPr>
              <a:t>ERASMUS</a:t>
            </a:r>
            <a:r>
              <a:rPr lang="it-IT" altLang="it-IT" dirty="0">
                <a:solidFill>
                  <a:srgbClr val="0066FF"/>
                </a:solidFill>
              </a:rPr>
              <a:t> </a:t>
            </a:r>
            <a:r>
              <a:rPr lang="it-IT" altLang="it-IT" dirty="0">
                <a:solidFill>
                  <a:srgbClr val="0070C0"/>
                </a:solidFill>
              </a:rPr>
              <a:t>consentono di poter effettuare un’esperienza di studio all’estero. </a:t>
            </a:r>
          </a:p>
        </p:txBody>
      </p:sp>
      <p:pic>
        <p:nvPicPr>
          <p:cNvPr id="4" name="Picture 4" descr="MCj0397528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397500" y="555096"/>
            <a:ext cx="1824038" cy="182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MCj0397528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397500" y="555096"/>
            <a:ext cx="1824038" cy="182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descr="MCj0397528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183981" y="650082"/>
            <a:ext cx="1824038" cy="182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descr="MCj0397528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183981" y="602589"/>
            <a:ext cx="1824038" cy="182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Cj039752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448300" y="1050403"/>
            <a:ext cx="1824038" cy="1828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89992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3555">
                                            <p:txEl>
                                              <p:pRg st="0" end="0"/>
                                            </p:txEl>
                                          </p:spTgt>
                                        </p:tgtEl>
                                        <p:attrNameLst>
                                          <p:attrName>style.visibility</p:attrName>
                                        </p:attrNameLst>
                                      </p:cBhvr>
                                      <p:to>
                                        <p:strVal val="visible"/>
                                      </p:to>
                                    </p:set>
                                    <p:anim calcmode="lin" valueType="num">
                                      <p:cBhvr>
                                        <p:cTn id="13" dur="5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3555">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 calcmode="lin" valueType="num">
                                      <p:cBhvr>
                                        <p:cTn id="17" dur="500" fill="hold"/>
                                        <p:tgtEl>
                                          <p:spTgt spid="2355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3555">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23555">
                                            <p:txEl>
                                              <p:pRg st="2" end="2"/>
                                            </p:txEl>
                                          </p:spTgt>
                                        </p:tgtEl>
                                        <p:attrNameLst>
                                          <p:attrName>style.visibility</p:attrName>
                                        </p:attrNameLst>
                                      </p:cBhvr>
                                      <p:to>
                                        <p:strVal val="visible"/>
                                      </p:to>
                                    </p:set>
                                    <p:anim calcmode="lin" valueType="num">
                                      <p:cBhvr>
                                        <p:cTn id="21" dur="500" fill="hold"/>
                                        <p:tgtEl>
                                          <p:spTgt spid="2355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355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2510D95-B90B-4FD0-8463-21F4F8368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411" y="861133"/>
            <a:ext cx="9968102" cy="4965059"/>
          </a:xfrm>
          <a:prstGeom prst="rect">
            <a:avLst/>
          </a:prstGeom>
        </p:spPr>
      </p:pic>
    </p:spTree>
    <p:extLst>
      <p:ext uri="{BB962C8B-B14F-4D97-AF65-F5344CB8AC3E}">
        <p14:creationId xmlns:p14="http://schemas.microsoft.com/office/powerpoint/2010/main" val="2464274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it-IT" altLang="it-IT" b="1">
                <a:solidFill>
                  <a:srgbClr val="FF0000"/>
                </a:solidFill>
                <a:latin typeface="Arial Black" panose="020B0A04020102020204" pitchFamily="34" charset="0"/>
              </a:rPr>
              <a:t>10</a:t>
            </a:r>
          </a:p>
        </p:txBody>
      </p:sp>
      <p:sp>
        <p:nvSpPr>
          <p:cNvPr id="13315" name="Rectangle 3"/>
          <p:cNvSpPr>
            <a:spLocks noGrp="1" noChangeArrowheads="1"/>
          </p:cNvSpPr>
          <p:nvPr>
            <p:ph type="body" sz="half" idx="1"/>
          </p:nvPr>
        </p:nvSpPr>
        <p:spPr>
          <a:xfrm>
            <a:off x="2424113" y="1557338"/>
            <a:ext cx="7427912" cy="4525962"/>
          </a:xfrm>
        </p:spPr>
        <p:txBody>
          <a:bodyPr/>
          <a:lstStyle/>
          <a:p>
            <a:pPr algn="ctr">
              <a:buFontTx/>
              <a:buNone/>
            </a:pPr>
            <a:r>
              <a:rPr lang="it-IT" altLang="it-IT" sz="2400" b="1">
                <a:latin typeface="Arial Black" panose="020B0A04020102020204" pitchFamily="34" charset="0"/>
              </a:rPr>
              <a:t>CERCATE DI ESSERE SEMPRE PIU’ ESIGENTI, NON VI ACCONTENTATE MAI DI</a:t>
            </a:r>
            <a:r>
              <a:rPr lang="it-IT" altLang="it-IT" sz="2400" b="1" i="1">
                <a:latin typeface="Arial Black" panose="020B0A04020102020204" pitchFamily="34" charset="0"/>
              </a:rPr>
              <a:t> “QUEL CHE PASSA IL CONVENTO…”</a:t>
            </a:r>
          </a:p>
          <a:p>
            <a:pPr algn="ctr">
              <a:buFontTx/>
              <a:buNone/>
            </a:pPr>
            <a:endParaRPr lang="it-IT" altLang="it-IT" sz="2400" b="1" i="1">
              <a:latin typeface="Arial Black" panose="020B0A04020102020204" pitchFamily="34" charset="0"/>
            </a:endParaRPr>
          </a:p>
        </p:txBody>
      </p:sp>
      <p:pic>
        <p:nvPicPr>
          <p:cNvPr id="13316" name="Picture 4" descr="MCj0397474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943476" y="3789363"/>
            <a:ext cx="2403475" cy="187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16888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Effect transition="in" filter="wipe(down)">
                                      <p:cBhvr>
                                        <p:cTn id="13" dur="500"/>
                                        <p:tgtEl>
                                          <p:spTgt spid="1331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13316"/>
                                        </p:tgtEl>
                                        <p:attrNameLst>
                                          <p:attrName>style.visibility</p:attrName>
                                        </p:attrNameLst>
                                      </p:cBhvr>
                                      <p:to>
                                        <p:strVal val="visible"/>
                                      </p:to>
                                    </p:set>
                                    <p:anim calcmode="lin" valueType="num">
                                      <p:cBhvr>
                                        <p:cTn id="18" dur="500" fill="hold"/>
                                        <p:tgtEl>
                                          <p:spTgt spid="13316"/>
                                        </p:tgtEl>
                                        <p:attrNameLst>
                                          <p:attrName>ppt_w</p:attrName>
                                        </p:attrNameLst>
                                      </p:cBhvr>
                                      <p:tavLst>
                                        <p:tav tm="0">
                                          <p:val>
                                            <p:fltVal val="0"/>
                                          </p:val>
                                        </p:tav>
                                        <p:tav tm="100000">
                                          <p:val>
                                            <p:strVal val="#ppt_w"/>
                                          </p:val>
                                        </p:tav>
                                      </p:tavLst>
                                    </p:anim>
                                    <p:anim calcmode="lin" valueType="num">
                                      <p:cBhvr>
                                        <p:cTn id="19" dur="500" fill="hold"/>
                                        <p:tgtEl>
                                          <p:spTgt spid="133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838200" y="4080933"/>
            <a:ext cx="10515600" cy="2096030"/>
          </a:xfrm>
        </p:spPr>
        <p:txBody>
          <a:bodyPr/>
          <a:lstStyle/>
          <a:p>
            <a:pPr algn="ctr">
              <a:buFontTx/>
              <a:buNone/>
            </a:pPr>
            <a:r>
              <a:rPr lang="it-IT" altLang="it-IT" dirty="0">
                <a:solidFill>
                  <a:srgbClr val="0070C0"/>
                </a:solidFill>
              </a:rPr>
              <a:t>Uno studente che s’impegna, che esige sempre di più dai propri docenti, riuscirà a sfruttare al massimo il proprio percorso di studio, ottenendo i migliori risultati. </a:t>
            </a:r>
          </a:p>
        </p:txBody>
      </p:sp>
      <p:pic>
        <p:nvPicPr>
          <p:cNvPr id="4" name="Picture 4" descr="MCj0397474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894262" y="550598"/>
            <a:ext cx="2403475" cy="187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MCj0397474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723342" y="550598"/>
            <a:ext cx="2403475" cy="187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descr="MCj0397474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808802" y="550598"/>
            <a:ext cx="2403475" cy="187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descr="MCj0397474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979722" y="550598"/>
            <a:ext cx="2403475" cy="187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Cj039747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943476" y="470432"/>
            <a:ext cx="2403475" cy="18716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41310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anim calcmode="lin" valueType="num">
                                      <p:cBhvr>
                                        <p:cTn id="13" dur="500" fill="hold"/>
                                        <p:tgtEl>
                                          <p:spTgt spid="2457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457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838200" y="3369733"/>
            <a:ext cx="10515600" cy="1938537"/>
          </a:xfrm>
        </p:spPr>
        <p:txBody>
          <a:bodyPr>
            <a:normAutofit/>
          </a:bodyPr>
          <a:lstStyle/>
          <a:p>
            <a:pPr algn="ctr">
              <a:buFontTx/>
              <a:buNone/>
            </a:pPr>
            <a:r>
              <a:rPr lang="it-IT" altLang="it-IT" dirty="0">
                <a:solidFill>
                  <a:srgbClr val="0070C0"/>
                </a:solidFill>
              </a:rPr>
              <a:t>La prima cosa da fare è capire che il sistema universitario è profondamente diverso rispetto a quello scolastico e accettare il nuovo stato di cose, piuttosto che rimanere ancorati ad un vecchio sistema.</a:t>
            </a:r>
          </a:p>
        </p:txBody>
      </p:sp>
      <p:pic>
        <p:nvPicPr>
          <p:cNvPr id="4" name="Picture 4" descr="MCj0237434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809068" y="578114"/>
            <a:ext cx="2149475" cy="1630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MCj0237434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809068" y="578113"/>
            <a:ext cx="2149475" cy="1630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descr="MCj0237434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021262" y="578113"/>
            <a:ext cx="2149475" cy="1630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descr="MCj0237434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021262" y="450056"/>
            <a:ext cx="2149475" cy="1630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Cj0237434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021261" y="604570"/>
            <a:ext cx="2149475" cy="1630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4" descr="MCj023743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961471" y="943660"/>
            <a:ext cx="2099732" cy="15926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9164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Effect transition="in" filter="fade">
                                      <p:cBhvr>
                                        <p:cTn id="13" dur="1000"/>
                                        <p:tgtEl>
                                          <p:spTgt spid="15363">
                                            <p:txEl>
                                              <p:pRg st="0" end="0"/>
                                            </p:txEl>
                                          </p:spTgt>
                                        </p:tgtEl>
                                      </p:cBhvr>
                                    </p:animEffect>
                                    <p:anim calcmode="lin" valueType="num">
                                      <p:cBhvr>
                                        <p:cTn id="14"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536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469BAF-BE39-4764-9200-614A849B9F43}"/>
              </a:ext>
            </a:extLst>
          </p:cNvPr>
          <p:cNvSpPr>
            <a:spLocks noGrp="1"/>
          </p:cNvSpPr>
          <p:nvPr>
            <p:ph type="title"/>
          </p:nvPr>
        </p:nvSpPr>
        <p:spPr>
          <a:xfrm>
            <a:off x="838200" y="365125"/>
            <a:ext cx="10515600" cy="1938688"/>
          </a:xfrm>
        </p:spPr>
        <p:txBody>
          <a:bodyPr/>
          <a:lstStyle/>
          <a:p>
            <a:endParaRPr lang="it-IT" dirty="0"/>
          </a:p>
        </p:txBody>
      </p:sp>
      <p:sp>
        <p:nvSpPr>
          <p:cNvPr id="3" name="Segnaposto contenuto 2">
            <a:extLst>
              <a:ext uri="{FF2B5EF4-FFF2-40B4-BE49-F238E27FC236}">
                <a16:creationId xmlns:a16="http://schemas.microsoft.com/office/drawing/2014/main" id="{E050672E-F7F0-493E-A000-85048618197E}"/>
              </a:ext>
            </a:extLst>
          </p:cNvPr>
          <p:cNvSpPr>
            <a:spLocks noGrp="1"/>
          </p:cNvSpPr>
          <p:nvPr>
            <p:ph idx="1"/>
          </p:nvPr>
        </p:nvSpPr>
        <p:spPr>
          <a:xfrm>
            <a:off x="838200" y="2743199"/>
            <a:ext cx="10515600" cy="3930733"/>
          </a:xfrm>
        </p:spPr>
        <p:txBody>
          <a:bodyPr vert="horz" lIns="91440" tIns="45720" rIns="91440" bIns="45720" rtlCol="0" anchor="t">
            <a:normAutofit lnSpcReduction="10000"/>
          </a:bodyPr>
          <a:lstStyle/>
          <a:p>
            <a:pPr algn="ctr"/>
            <a:r>
              <a:rPr lang="it-IT" dirty="0">
                <a:solidFill>
                  <a:srgbClr val="0070C0"/>
                </a:solidFill>
              </a:rPr>
              <a:t>Non sarebbe male, ad esempio, impadronirsi di un’adeguata terminologia: la parola </a:t>
            </a:r>
            <a:r>
              <a:rPr lang="it-IT" dirty="0">
                <a:solidFill>
                  <a:srgbClr val="FF0000"/>
                </a:solidFill>
              </a:rPr>
              <a:t>UNIVERSITÀ</a:t>
            </a:r>
            <a:r>
              <a:rPr lang="it-IT" dirty="0"/>
              <a:t> </a:t>
            </a:r>
            <a:r>
              <a:rPr lang="it-IT" dirty="0">
                <a:solidFill>
                  <a:srgbClr val="0070C0"/>
                </a:solidFill>
              </a:rPr>
              <a:t>o </a:t>
            </a:r>
            <a:r>
              <a:rPr lang="it-IT" dirty="0">
                <a:solidFill>
                  <a:srgbClr val="FF0000"/>
                </a:solidFill>
              </a:rPr>
              <a:t>ATENEO</a:t>
            </a:r>
            <a:r>
              <a:rPr lang="it-IT" dirty="0">
                <a:solidFill>
                  <a:srgbClr val="0070C0"/>
                </a:solidFill>
              </a:rPr>
              <a:t> si riferisce all’Istituzione, quali ad esempio l’Università degli Studi di Perugia, La Sapienza di Roma, ecc. ecc. All’interno degli Atenei vi sono i </a:t>
            </a:r>
            <a:r>
              <a:rPr lang="it-IT" dirty="0">
                <a:solidFill>
                  <a:srgbClr val="FF0000"/>
                </a:solidFill>
              </a:rPr>
              <a:t>DIPARTIMENTI</a:t>
            </a:r>
            <a:r>
              <a:rPr lang="it-IT" dirty="0">
                <a:solidFill>
                  <a:srgbClr val="0070C0"/>
                </a:solidFill>
              </a:rPr>
              <a:t> (ex Facoltà), che indicano l’area disciplinare dei vari percorsi e, infine, in ogni Dipartimento vi sono i </a:t>
            </a:r>
            <a:r>
              <a:rPr lang="it-IT" dirty="0">
                <a:solidFill>
                  <a:srgbClr val="FF0000"/>
                </a:solidFill>
              </a:rPr>
              <a:t>CORSI DI LAUREA</a:t>
            </a:r>
            <a:r>
              <a:rPr lang="it-IT" dirty="0">
                <a:solidFill>
                  <a:srgbClr val="0070C0"/>
                </a:solidFill>
              </a:rPr>
              <a:t>, ovvero i singoli percorsi di studio. </a:t>
            </a:r>
          </a:p>
          <a:p>
            <a:pPr algn="ctr"/>
            <a:r>
              <a:rPr lang="it-IT" dirty="0">
                <a:solidFill>
                  <a:srgbClr val="0070C0"/>
                </a:solidFill>
              </a:rPr>
              <a:t>Al seguente link è possibile trovare un </a:t>
            </a:r>
            <a:r>
              <a:rPr lang="it-IT" dirty="0">
                <a:solidFill>
                  <a:srgbClr val="FF0000"/>
                </a:solidFill>
              </a:rPr>
              <a:t>GLOSSARIO UNIVERSITARIO</a:t>
            </a:r>
            <a:r>
              <a:rPr lang="it-IT" dirty="0">
                <a:solidFill>
                  <a:srgbClr val="0070C0"/>
                </a:solidFill>
              </a:rPr>
              <a:t>:</a:t>
            </a:r>
          </a:p>
          <a:p>
            <a:pPr marL="0" indent="0" algn="ctr">
              <a:buNone/>
            </a:pPr>
            <a:r>
              <a:rPr lang="it-IT" dirty="0">
                <a:solidFill>
                  <a:srgbClr val="0070C0"/>
                </a:solidFill>
              </a:rPr>
              <a:t>	</a:t>
            </a:r>
            <a:r>
              <a:rPr lang="it-IT" dirty="0">
                <a:ea typeface="+mn-lt"/>
                <a:cs typeface="+mn-lt"/>
                <a:hlinkClick r:id="rId2"/>
              </a:rPr>
              <a:t>https://www.unipg.it/servizi/orientamento/consulenza- orientativa/aspiranti-matricole/glossario-universitario</a:t>
            </a:r>
          </a:p>
        </p:txBody>
      </p:sp>
      <p:pic>
        <p:nvPicPr>
          <p:cNvPr id="4" name="Picture 4" descr="MCj02374340000[1]">
            <a:extLst>
              <a:ext uri="{FF2B5EF4-FFF2-40B4-BE49-F238E27FC236}">
                <a16:creationId xmlns:a16="http://schemas.microsoft.com/office/drawing/2014/main" id="{53EEE00C-6CCF-4F98-BFF1-B47BB21D1C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046134" y="480522"/>
            <a:ext cx="2099732" cy="15926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4114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Immagine 131"/>
          <p:cNvPicPr/>
          <p:nvPr/>
        </p:nvPicPr>
        <p:blipFill>
          <a:blip r:embed="rId2"/>
          <a:stretch/>
        </p:blipFill>
        <p:spPr>
          <a:xfrm>
            <a:off x="366120" y="626760"/>
            <a:ext cx="11513880" cy="531324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it-IT" altLang="it-IT" b="1">
                <a:solidFill>
                  <a:srgbClr val="FF0000"/>
                </a:solidFill>
                <a:latin typeface="Arial Black" panose="020B0A04020102020204" pitchFamily="34" charset="0"/>
              </a:rPr>
              <a:t>2</a:t>
            </a:r>
          </a:p>
        </p:txBody>
      </p:sp>
      <p:sp>
        <p:nvSpPr>
          <p:cNvPr id="5123" name="Rectangle 3"/>
          <p:cNvSpPr>
            <a:spLocks noGrp="1" noChangeArrowheads="1"/>
          </p:cNvSpPr>
          <p:nvPr>
            <p:ph type="body" sz="half" idx="1"/>
          </p:nvPr>
        </p:nvSpPr>
        <p:spPr>
          <a:xfrm>
            <a:off x="2855914" y="1557338"/>
            <a:ext cx="6491287" cy="4525962"/>
          </a:xfrm>
        </p:spPr>
        <p:txBody>
          <a:bodyPr/>
          <a:lstStyle/>
          <a:p>
            <a:pPr algn="ctr">
              <a:buFontTx/>
              <a:buNone/>
            </a:pPr>
            <a:r>
              <a:rPr lang="it-IT" altLang="it-IT" b="1">
                <a:latin typeface="Arial Black" panose="020B0A04020102020204" pitchFamily="34" charset="0"/>
              </a:rPr>
              <a:t>CERCATE, QUANTO PRIMA, DI REPERIRE TUTTE LE INFORMAZIONI UTILI IN MODO AUTONOMO</a:t>
            </a:r>
          </a:p>
          <a:p>
            <a:pPr algn="ctr"/>
            <a:endParaRPr lang="it-IT" altLang="it-IT" b="1">
              <a:latin typeface="Arial Black" panose="020B0A04020102020204" pitchFamily="34" charset="0"/>
            </a:endParaRPr>
          </a:p>
          <a:p>
            <a:pPr algn="ctr"/>
            <a:endParaRPr lang="it-IT" altLang="it-IT" sz="2400" b="1">
              <a:latin typeface="Arial Black" panose="020B0A04020102020204" pitchFamily="34" charset="0"/>
            </a:endParaRPr>
          </a:p>
        </p:txBody>
      </p:sp>
      <p:pic>
        <p:nvPicPr>
          <p:cNvPr id="5124" name="Picture 4" descr="MCj0396732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303839" y="3860801"/>
            <a:ext cx="1825625" cy="1825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17322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p:cTn id="13"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1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p:cTn id="19" dur="500" fill="hold"/>
                                        <p:tgtEl>
                                          <p:spTgt spid="5124"/>
                                        </p:tgtEl>
                                        <p:attrNameLst>
                                          <p:attrName>ppt_w</p:attrName>
                                        </p:attrNameLst>
                                      </p:cBhvr>
                                      <p:tavLst>
                                        <p:tav tm="0">
                                          <p:val>
                                            <p:fltVal val="0"/>
                                          </p:val>
                                        </p:tav>
                                        <p:tav tm="100000">
                                          <p:val>
                                            <p:strVal val="#ppt_w"/>
                                          </p:val>
                                        </p:tav>
                                      </p:tavLst>
                                    </p:anim>
                                    <p:anim calcmode="lin" valueType="num">
                                      <p:cBhvr>
                                        <p:cTn id="20" dur="500" fill="hold"/>
                                        <p:tgtEl>
                                          <p:spTgt spid="51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94267" y="3691467"/>
            <a:ext cx="10659533" cy="2485496"/>
          </a:xfrm>
        </p:spPr>
        <p:txBody>
          <a:bodyPr/>
          <a:lstStyle/>
          <a:p>
            <a:pPr algn="ctr">
              <a:buFontTx/>
              <a:buNone/>
            </a:pPr>
            <a:r>
              <a:rPr lang="it-IT" altLang="it-IT" dirty="0">
                <a:solidFill>
                  <a:srgbClr val="0070C0"/>
                </a:solidFill>
              </a:rPr>
              <a:t>Il modo migliore per impadronirsi del nuovo sistema è quello di reperire tutte le informazioni fornite dall’Ateneo in modo autonomo, vale a dire informandosi in prima persona, in particolare, navigando nel sito di Ateneo</a:t>
            </a:r>
          </a:p>
          <a:p>
            <a:pPr algn="ctr">
              <a:buFontTx/>
              <a:buNone/>
            </a:pPr>
            <a:r>
              <a:rPr lang="it-IT" altLang="it-IT" dirty="0">
                <a:solidFill>
                  <a:srgbClr val="0066FF"/>
                </a:solidFill>
              </a:rPr>
              <a:t> </a:t>
            </a:r>
            <a:r>
              <a:rPr lang="it-IT" altLang="it-IT" dirty="0">
                <a:solidFill>
                  <a:srgbClr val="FF0000"/>
                </a:solidFill>
              </a:rPr>
              <a:t>www.unipg.it</a:t>
            </a:r>
            <a:endParaRPr lang="it-IT" altLang="it-IT" dirty="0">
              <a:solidFill>
                <a:srgbClr val="0066FF"/>
              </a:solidFill>
            </a:endParaRPr>
          </a:p>
        </p:txBody>
      </p:sp>
      <p:pic>
        <p:nvPicPr>
          <p:cNvPr id="4" name="Picture 4" descr="MCj0396732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303839" y="440275"/>
            <a:ext cx="1825625" cy="1825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Cj03967320000[1]">
            <a:extLst>
              <a:ext uri="{FF2B5EF4-FFF2-40B4-BE49-F238E27FC236}">
                <a16:creationId xmlns:a16="http://schemas.microsoft.com/office/drawing/2014/main" id="{1AEF4F16-2D57-4A58-8B9A-2FBC7BAC45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183187" y="923746"/>
            <a:ext cx="1825625" cy="1825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5153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animEffect transition="in" filter="fade">
                                      <p:cBhvr>
                                        <p:cTn id="11" dur="1000"/>
                                        <p:tgtEl>
                                          <p:spTgt spid="16387">
                                            <p:txEl>
                                              <p:pRg st="0" end="0"/>
                                            </p:txEl>
                                          </p:spTgt>
                                        </p:tgtEl>
                                      </p:cBhvr>
                                    </p:animEffect>
                                    <p:anim calcmode="lin" valueType="num">
                                      <p:cBhvr>
                                        <p:cTn id="12"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6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387">
                                            <p:txEl>
                                              <p:pRg st="1" end="1"/>
                                            </p:txEl>
                                          </p:spTgt>
                                        </p:tgtEl>
                                        <p:attrNameLst>
                                          <p:attrName>style.visibility</p:attrName>
                                        </p:attrNameLst>
                                      </p:cBhvr>
                                      <p:to>
                                        <p:strVal val="visible"/>
                                      </p:to>
                                    </p:set>
                                    <p:animEffect transition="in" filter="fade">
                                      <p:cBhvr>
                                        <p:cTn id="18" dur="1000"/>
                                        <p:tgtEl>
                                          <p:spTgt spid="16387">
                                            <p:txEl>
                                              <p:pRg st="1" end="1"/>
                                            </p:txEl>
                                          </p:spTgt>
                                        </p:tgtEl>
                                      </p:cBhvr>
                                    </p:animEffect>
                                    <p:anim calcmode="lin" valueType="num">
                                      <p:cBhvr>
                                        <p:cTn id="19" dur="1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63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152EA8-DD17-4EA9-82EA-EB2F54FEF268}"/>
              </a:ext>
            </a:extLst>
          </p:cNvPr>
          <p:cNvSpPr>
            <a:spLocks noGrp="1"/>
          </p:cNvSpPr>
          <p:nvPr>
            <p:ph type="ctrTitle"/>
          </p:nvPr>
        </p:nvSpPr>
        <p:spPr>
          <a:xfrm>
            <a:off x="1524000" y="546265"/>
            <a:ext cx="9144000" cy="2176826"/>
          </a:xfrm>
        </p:spPr>
        <p:txBody>
          <a:bodyPr/>
          <a:lstStyle/>
          <a:p>
            <a:endParaRPr lang="it-IT" dirty="0"/>
          </a:p>
        </p:txBody>
      </p:sp>
      <p:sp>
        <p:nvSpPr>
          <p:cNvPr id="3" name="Sottotitolo 2">
            <a:extLst>
              <a:ext uri="{FF2B5EF4-FFF2-40B4-BE49-F238E27FC236}">
                <a16:creationId xmlns:a16="http://schemas.microsoft.com/office/drawing/2014/main" id="{41363729-9381-4E6F-BD2D-069487571A6A}"/>
              </a:ext>
            </a:extLst>
          </p:cNvPr>
          <p:cNvSpPr>
            <a:spLocks noGrp="1"/>
          </p:cNvSpPr>
          <p:nvPr>
            <p:ph type="subTitle" idx="1"/>
          </p:nvPr>
        </p:nvSpPr>
        <p:spPr>
          <a:xfrm>
            <a:off x="1524000" y="3239841"/>
            <a:ext cx="9144000" cy="3071894"/>
          </a:xfrm>
        </p:spPr>
        <p:txBody>
          <a:bodyPr>
            <a:normAutofit fontScale="77500" lnSpcReduction="20000"/>
          </a:bodyPr>
          <a:lstStyle/>
          <a:p>
            <a:r>
              <a:rPr lang="it-IT" sz="3000" dirty="0">
                <a:solidFill>
                  <a:srgbClr val="0070C0"/>
                </a:solidFill>
              </a:rPr>
              <a:t>IL SITO DI ATENEO </a:t>
            </a:r>
            <a:r>
              <a:rPr lang="it-IT" sz="3000" dirty="0">
                <a:solidFill>
                  <a:srgbClr val="0070C0"/>
                </a:solidFill>
                <a:hlinkClick r:id="rId2"/>
              </a:rPr>
              <a:t>WWW.UNIPG.IT</a:t>
            </a:r>
            <a:endParaRPr lang="it-IT" sz="3000" dirty="0">
              <a:solidFill>
                <a:srgbClr val="0070C0"/>
              </a:solidFill>
            </a:endParaRPr>
          </a:p>
          <a:p>
            <a:endParaRPr lang="it-IT" sz="3000" dirty="0">
              <a:solidFill>
                <a:srgbClr val="0070C0"/>
              </a:solidFill>
            </a:endParaRPr>
          </a:p>
          <a:p>
            <a:r>
              <a:rPr lang="it-IT" sz="3000" dirty="0">
                <a:solidFill>
                  <a:srgbClr val="0070C0"/>
                </a:solidFill>
              </a:rPr>
              <a:t>Nella </a:t>
            </a:r>
            <a:r>
              <a:rPr lang="it-IT" sz="3000" dirty="0">
                <a:solidFill>
                  <a:srgbClr val="FF0000"/>
                </a:solidFill>
              </a:rPr>
              <a:t>homepage</a:t>
            </a:r>
            <a:r>
              <a:rPr lang="it-IT" sz="3000" dirty="0">
                <a:solidFill>
                  <a:srgbClr val="0070C0"/>
                </a:solidFill>
              </a:rPr>
              <a:t> del sito </a:t>
            </a:r>
            <a:r>
              <a:rPr lang="it-IT" sz="3000" dirty="0">
                <a:solidFill>
                  <a:srgbClr val="FF0000"/>
                </a:solidFill>
                <a:hlinkClick r:id="rId2">
                  <a:extLst>
                    <a:ext uri="{A12FA001-AC4F-418D-AE19-62706E023703}">
                      <ahyp:hlinkClr xmlns:ahyp="http://schemas.microsoft.com/office/drawing/2018/hyperlinkcolor" val="tx"/>
                    </a:ext>
                  </a:extLst>
                </a:hlinkClick>
              </a:rPr>
              <a:t>www.unipg.it</a:t>
            </a:r>
            <a:r>
              <a:rPr lang="it-IT" sz="3000" dirty="0">
                <a:solidFill>
                  <a:srgbClr val="FF0000"/>
                </a:solidFill>
              </a:rPr>
              <a:t> </a:t>
            </a:r>
            <a:r>
              <a:rPr lang="it-IT" sz="3000" dirty="0">
                <a:solidFill>
                  <a:srgbClr val="0070C0"/>
                </a:solidFill>
              </a:rPr>
              <a:t>è possibile trovare tutte le risposte ai quesiti di un’aspirante matricola.</a:t>
            </a:r>
          </a:p>
          <a:p>
            <a:r>
              <a:rPr lang="it-IT" sz="3000" dirty="0">
                <a:solidFill>
                  <a:srgbClr val="0070C0"/>
                </a:solidFill>
              </a:rPr>
              <a:t>Il criterio di ricerca può essere legato all’identità del soggetto (Chi sei? Studente futuro, Studente iscritto, laureando, laureato, ecc. ecc.), oppure all’</a:t>
            </a:r>
            <a:r>
              <a:rPr lang="it-IT" sz="3000" dirty="0">
                <a:solidFill>
                  <a:srgbClr val="FF0000"/>
                </a:solidFill>
              </a:rPr>
              <a:t>oggetto della ricerca </a:t>
            </a:r>
            <a:r>
              <a:rPr lang="it-IT" sz="3000" dirty="0">
                <a:solidFill>
                  <a:srgbClr val="0070C0"/>
                </a:solidFill>
              </a:rPr>
              <a:t>(</a:t>
            </a:r>
            <a:r>
              <a:rPr lang="it-IT" sz="3000" dirty="0">
                <a:solidFill>
                  <a:srgbClr val="FF0000"/>
                </a:solidFill>
              </a:rPr>
              <a:t>Cosa cerchi?</a:t>
            </a:r>
            <a:r>
              <a:rPr lang="it-IT" sz="3000" dirty="0">
                <a:solidFill>
                  <a:srgbClr val="0070C0"/>
                </a:solidFill>
              </a:rPr>
              <a:t>).</a:t>
            </a:r>
          </a:p>
          <a:p>
            <a:r>
              <a:rPr lang="it-IT" sz="3000" dirty="0">
                <a:solidFill>
                  <a:srgbClr val="0070C0"/>
                </a:solidFill>
              </a:rPr>
              <a:t>Nella sezione </a:t>
            </a:r>
            <a:r>
              <a:rPr lang="it-IT" sz="3000" dirty="0">
                <a:solidFill>
                  <a:srgbClr val="FF0000"/>
                </a:solidFill>
              </a:rPr>
              <a:t>SPORTELLO STUDENTE</a:t>
            </a:r>
            <a:r>
              <a:rPr lang="it-IT" sz="3000" dirty="0">
                <a:solidFill>
                  <a:srgbClr val="0070C0"/>
                </a:solidFill>
              </a:rPr>
              <a:t>, presente nella homepage, è possibile trovare tutte le principali informazioni che riguardano l’Ateneo.</a:t>
            </a:r>
          </a:p>
          <a:p>
            <a:endParaRPr lang="it-IT" dirty="0"/>
          </a:p>
        </p:txBody>
      </p:sp>
      <p:pic>
        <p:nvPicPr>
          <p:cNvPr id="6" name="Picture 4" descr="MCj03967320000[1]">
            <a:extLst>
              <a:ext uri="{FF2B5EF4-FFF2-40B4-BE49-F238E27FC236}">
                <a16:creationId xmlns:a16="http://schemas.microsoft.com/office/drawing/2014/main" id="{69F38715-0DE0-4422-B199-AD2736E27C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183187" y="721865"/>
            <a:ext cx="1825625" cy="1825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2695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1006</Words>
  <Application>Microsoft Office PowerPoint</Application>
  <PresentationFormat>Widescreen</PresentationFormat>
  <Paragraphs>61</Paragraphs>
  <Slides>33</Slides>
  <Notes>0</Notes>
  <HiddenSlides>0</HiddenSlides>
  <MMClips>0</MMClips>
  <ScaleCrop>false</ScaleCrop>
  <HeadingPairs>
    <vt:vector size="4" baseType="variant">
      <vt:variant>
        <vt:lpstr>Tema</vt:lpstr>
      </vt:variant>
      <vt:variant>
        <vt:i4>1</vt:i4>
      </vt:variant>
      <vt:variant>
        <vt:lpstr>Titoli diapositive</vt:lpstr>
      </vt:variant>
      <vt:variant>
        <vt:i4>33</vt:i4>
      </vt:variant>
    </vt:vector>
  </HeadingPairs>
  <TitlesOfParts>
    <vt:vector size="34" baseType="lpstr">
      <vt:lpstr>Tema di Office</vt:lpstr>
      <vt:lpstr>IL DECALOGO  DELLA PERFETTA MATRICOLA</vt:lpstr>
      <vt:lpstr>Presentazione standard di PowerPoint</vt:lpstr>
      <vt:lpstr>1</vt:lpstr>
      <vt:lpstr>Presentazione standard di PowerPoint</vt:lpstr>
      <vt:lpstr>Presentazione standard di PowerPoint</vt:lpstr>
      <vt:lpstr>Presentazione standard di PowerPoint</vt:lpstr>
      <vt:lpstr>2</vt:lpstr>
      <vt:lpstr>Presentazione standard di PowerPoint</vt:lpstr>
      <vt:lpstr>Presentazione standard di PowerPoint</vt:lpstr>
      <vt:lpstr>Presentazione standard di PowerPoint</vt:lpstr>
      <vt:lpstr>Presentazione standard di PowerPoint</vt:lpstr>
      <vt:lpstr>3 </vt:lpstr>
      <vt:lpstr>Presentazione standard di PowerPoint</vt:lpstr>
      <vt:lpstr>Presentazione standard di PowerPoint</vt:lpstr>
      <vt:lpstr>4</vt:lpstr>
      <vt:lpstr>Presentazione standard di PowerPoint</vt:lpstr>
      <vt:lpstr>Presentazione standard di PowerPoint</vt:lpstr>
      <vt:lpstr>5</vt:lpstr>
      <vt:lpstr>Presentazione standard di PowerPoint</vt:lpstr>
      <vt:lpstr>Presentazione standard di PowerPoint</vt:lpstr>
      <vt:lpstr>6</vt:lpstr>
      <vt:lpstr>Presentazione standard di PowerPoint</vt:lpstr>
      <vt:lpstr>7</vt:lpstr>
      <vt:lpstr>Presentazione standard di PowerPoint</vt:lpstr>
      <vt:lpstr>Presentazione standard di PowerPoint</vt:lpstr>
      <vt:lpstr>8</vt:lpstr>
      <vt:lpstr>Presentazione standard di PowerPoint</vt:lpstr>
      <vt:lpstr>Presentazione standard di PowerPoint</vt:lpstr>
      <vt:lpstr>9</vt:lpstr>
      <vt:lpstr>Presentazione standard di PowerPoint</vt:lpstr>
      <vt:lpstr>Presentazione standard di PowerPoint</vt:lpstr>
      <vt:lpstr>10</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DECALOGO  DELLA MATRICOLA PERFETTA</dc:title>
  <dc:creator>Valeria Lorenzini</dc:creator>
  <cp:lastModifiedBy>Valeria Lorenzini</cp:lastModifiedBy>
  <cp:revision>48</cp:revision>
  <dcterms:created xsi:type="dcterms:W3CDTF">2022-10-07T06:58:50Z</dcterms:created>
  <dcterms:modified xsi:type="dcterms:W3CDTF">2022-10-17T13:51:34Z</dcterms:modified>
</cp:coreProperties>
</file>